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9"/>
  </p:normalViewPr>
  <p:slideViewPr>
    <p:cSldViewPr>
      <p:cViewPr varScale="1">
        <p:scale>
          <a:sx n="87" d="100"/>
          <a:sy n="87" d="100"/>
        </p:scale>
        <p:origin x="182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231FD-12AE-4081-92CA-CBB1884E44A5}" type="datetimeFigureOut">
              <a:rPr lang="en-US" smtClean="0"/>
              <a:pPr/>
              <a:t>5/20/21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EBB3D-BCBF-49E5-A68C-A5A04CA4B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6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6BE02-83B7-4C73-94BD-34E4B22B5A37}" type="datetimeFigureOut">
              <a:rPr lang="en-US" smtClean="0"/>
              <a:pPr/>
              <a:t>5/20/21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58B488-CBAC-4F80-AC15-56D4179D41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3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A62D69-C61F-4356-B18D-5C33A4B979D9}" type="slidenum">
              <a:rPr lang="en-US">
                <a:ea typeface="ＭＳ Ｐゴシック"/>
                <a:cs typeface="ＭＳ Ｐゴシック"/>
              </a:rPr>
              <a:pPr/>
              <a:t>1</a:t>
            </a:fld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0560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4AE8D1-956B-4A0F-A095-4114A33E49B3}" type="slidenum">
              <a:rPr lang="en-US">
                <a:ea typeface="ＭＳ Ｐゴシック"/>
                <a:cs typeface="ＭＳ Ｐゴシック"/>
              </a:rPr>
              <a:pPr/>
              <a:t>5</a:t>
            </a:fld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3576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A63B4E-DC5A-4A68-A6E1-6C56F302459E}" type="slidenum">
              <a:rPr lang="en-US">
                <a:ea typeface="ＭＳ Ｐゴシック"/>
                <a:cs typeface="ＭＳ Ｐゴシック"/>
              </a:rPr>
              <a:pPr/>
              <a:t>6</a:t>
            </a:fld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72675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EC35A-8ABA-46A1-9EB9-E4D8103AF872}" type="slidenum">
              <a:rPr lang="en-US">
                <a:ea typeface="ＭＳ Ｐゴシック"/>
                <a:cs typeface="ＭＳ Ｐゴシック"/>
              </a:rPr>
              <a:pPr/>
              <a:t>7</a:t>
            </a:fld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98036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EC35A-8ABA-46A1-9EB9-E4D8103AF872}" type="slidenum">
              <a:rPr lang="en-US">
                <a:ea typeface="ＭＳ Ｐゴシック"/>
                <a:cs typeface="ＭＳ Ｐゴシック"/>
              </a:rPr>
              <a:pPr/>
              <a:t>8</a:t>
            </a:fld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7070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ea typeface="ＭＳ Ｐゴシック"/>
              <a:cs typeface="ＭＳ Ｐゴシック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BEC35A-8ABA-46A1-9EB9-E4D8103AF872}" type="slidenum">
              <a:rPr lang="en-US">
                <a:ea typeface="ＭＳ Ｐゴシック"/>
                <a:cs typeface="ＭＳ Ｐゴシック"/>
              </a:rPr>
              <a:pPr/>
              <a:t>9</a:t>
            </a:fld>
            <a:endParaRPr lang="en-US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87925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5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685800" cy="152399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fld id="{502111CA-4BC2-40FD-B4FD-4C742A5F02DA}" type="datetimeFigureOut">
              <a:rPr lang="en-US" smtClean="0">
                <a:solidFill>
                  <a:prstClr val="black"/>
                </a:solidFill>
              </a:rPr>
              <a:pPr/>
              <a:t>5/20/21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22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685800" cy="152399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76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1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6858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24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019800"/>
            <a:ext cx="5334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21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5334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65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3400" y="6096000"/>
            <a:ext cx="4572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6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1000" y="6019800"/>
            <a:ext cx="685800" cy="152399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15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096000"/>
            <a:ext cx="4572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22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096001"/>
            <a:ext cx="762000" cy="152400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20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096001"/>
            <a:ext cx="685800" cy="152399"/>
          </a:xfrm>
          <a:prstGeom prst="rect">
            <a:avLst/>
          </a:prstGeom>
        </p:spPr>
        <p:txBody>
          <a:bodyPr/>
          <a:lstStyle>
            <a:lvl1pPr>
              <a:defRPr sz="800" baseline="0"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549275"/>
          </a:xfrm>
          <a:prstGeom prst="rect">
            <a:avLst/>
          </a:prstGeom>
        </p:spPr>
        <p:txBody>
          <a:bodyPr/>
          <a:lstStyle/>
          <a:p>
            <a:fld id="{10529FEA-B499-489C-AFEC-AC52109972EE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0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/>
                    </a14:imgEffect>
                    <a14:imgEffect>
                      <a14:sharpenSoften amount="-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0" r="78547" b="5771"/>
          <a:stretch/>
        </p:blipFill>
        <p:spPr>
          <a:xfrm>
            <a:off x="2885090" y="1596887"/>
            <a:ext cx="3484179" cy="4236354"/>
          </a:xfrm>
          <a:prstGeom prst="rect">
            <a:avLst/>
          </a:prstGeom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6096000"/>
            <a:ext cx="2039112" cy="5961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236976"/>
            <a:ext cx="2038710" cy="6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2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</a:t>
            </a:r>
          </a:p>
        </p:txBody>
      </p:sp>
      <p:sp>
        <p:nvSpPr>
          <p:cNvPr id="26627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79463" y="2971800"/>
            <a:ext cx="7754937" cy="14478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/>
                <a:cs typeface="ＭＳ Ｐゴシック"/>
              </a:rPr>
              <a:t>Clinical Safety &amp; Effectiveness</a:t>
            </a:r>
            <a:br>
              <a:rPr lang="en-US" dirty="0">
                <a:ea typeface="ＭＳ Ｐゴシック"/>
                <a:cs typeface="ＭＳ Ｐゴシック"/>
              </a:rPr>
            </a:br>
            <a:r>
              <a:rPr lang="en-US" dirty="0">
                <a:ea typeface="ＭＳ Ｐゴシック"/>
                <a:cs typeface="ＭＳ Ｐゴシック"/>
              </a:rPr>
              <a:t>Session #</a:t>
            </a:r>
          </a:p>
        </p:txBody>
      </p:sp>
      <p:sp>
        <p:nvSpPr>
          <p:cNvPr id="26628" name="Text Box 1030"/>
          <p:cNvSpPr txBox="1">
            <a:spLocks noChangeArrowheads="1"/>
          </p:cNvSpPr>
          <p:nvPr/>
        </p:nvSpPr>
        <p:spPr bwMode="auto">
          <a:xfrm>
            <a:off x="982663" y="44958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Wingdings" pitchFamily="2" charset="2"/>
              <a:buNone/>
            </a:pPr>
            <a:r>
              <a:rPr lang="en-US" b="1">
                <a:solidFill>
                  <a:schemeClr val="accent2"/>
                </a:solidFill>
                <a:latin typeface="Tahoma" pitchFamily="34" charset="0"/>
              </a:rPr>
              <a:t>PROJECT NAME</a:t>
            </a:r>
          </a:p>
        </p:txBody>
      </p:sp>
      <p:sp>
        <p:nvSpPr>
          <p:cNvPr id="26629" name="Text Box 1033"/>
          <p:cNvSpPr txBox="1">
            <a:spLocks noChangeArrowheads="1"/>
          </p:cNvSpPr>
          <p:nvPr/>
        </p:nvSpPr>
        <p:spPr bwMode="auto">
          <a:xfrm>
            <a:off x="3014663" y="5791200"/>
            <a:ext cx="3114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Tahoma" pitchFamily="34" charset="0"/>
              </a:rPr>
              <a:t>DATE</a:t>
            </a:r>
          </a:p>
        </p:txBody>
      </p:sp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8500" y="857250"/>
            <a:ext cx="53975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8933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Steps -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your plans to</a:t>
            </a:r>
          </a:p>
          <a:p>
            <a:pPr lvl="1"/>
            <a:r>
              <a:rPr lang="en-US" dirty="0"/>
              <a:t>Monitor &amp; track continued progress</a:t>
            </a:r>
          </a:p>
          <a:p>
            <a:pPr lvl="1"/>
            <a:r>
              <a:rPr lang="en-US" dirty="0"/>
              <a:t>Standardize</a:t>
            </a:r>
          </a:p>
          <a:p>
            <a:pPr lvl="1"/>
            <a:r>
              <a:rPr lang="en-US" dirty="0"/>
              <a:t>Implement in other areas</a:t>
            </a:r>
          </a:p>
          <a:p>
            <a:pPr lvl="1"/>
            <a:r>
              <a:rPr lang="en-US" dirty="0"/>
              <a:t>Sustain your gains</a:t>
            </a:r>
          </a:p>
        </p:txBody>
      </p:sp>
    </p:spTree>
    <p:extLst>
      <p:ext uri="{BB962C8B-B14F-4D97-AF65-F5344CB8AC3E}">
        <p14:creationId xmlns:p14="http://schemas.microsoft.com/office/powerpoint/2010/main" val="324953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has been the greatest challenge to your project team?</a:t>
            </a:r>
          </a:p>
          <a:p>
            <a:pPr lvl="1"/>
            <a:r>
              <a:rPr lang="en-US" dirty="0"/>
              <a:t>Barriers</a:t>
            </a:r>
          </a:p>
          <a:p>
            <a:pPr lvl="1"/>
            <a:r>
              <a:rPr lang="en-US" dirty="0"/>
              <a:t>Anything else</a:t>
            </a:r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7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AIM statement here</a:t>
            </a:r>
          </a:p>
          <a:p>
            <a:pPr lvl="1"/>
            <a:r>
              <a:rPr lang="en-US" dirty="0">
                <a:cs typeface="Arial" pitchFamily="34" charset="0"/>
              </a:rPr>
              <a:t>What are you trying to accomplish?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321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Team Members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team members, sponsor(s), others who participated </a:t>
            </a:r>
            <a:r>
              <a:rPr lang="en-US"/>
              <a:t>on project</a:t>
            </a:r>
          </a:p>
        </p:txBody>
      </p:sp>
    </p:spTree>
    <p:extLst>
      <p:ext uri="{BB962C8B-B14F-4D97-AF65-F5344CB8AC3E}">
        <p14:creationId xmlns:p14="http://schemas.microsoft.com/office/powerpoint/2010/main" val="42579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3200" dirty="0">
                <a:cs typeface="Arial" pitchFamily="34" charset="0"/>
              </a:rPr>
              <a:t>How do you know the change is an improvement?</a:t>
            </a:r>
          </a:p>
          <a:p>
            <a:pPr lvl="1"/>
            <a:r>
              <a:rPr lang="en-US" dirty="0"/>
              <a:t>What types of measures did you use?</a:t>
            </a:r>
          </a:p>
          <a:p>
            <a:pPr lvl="1"/>
            <a:r>
              <a:rPr lang="en-US" dirty="0"/>
              <a:t>What is your baseline?</a:t>
            </a:r>
          </a:p>
          <a:p>
            <a:pPr lvl="1"/>
            <a:r>
              <a:rPr lang="en-US" dirty="0"/>
              <a:t>What target (s) did you set?</a:t>
            </a:r>
          </a:p>
          <a:p>
            <a:pPr lvl="1"/>
            <a:r>
              <a:rPr lang="en-US" dirty="0"/>
              <a:t>What are your comparisons/benchmarks?</a:t>
            </a:r>
          </a:p>
        </p:txBody>
      </p:sp>
    </p:spTree>
    <p:extLst>
      <p:ext uri="{BB962C8B-B14F-4D97-AF65-F5344CB8AC3E}">
        <p14:creationId xmlns:p14="http://schemas.microsoft.com/office/powerpoint/2010/main" val="108005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       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>
                <a:ea typeface="ＭＳ Ｐゴシック"/>
                <a:cs typeface="ＭＳ Ｐゴシック"/>
              </a:rPr>
              <a:t>Use of Quality Tools</a:t>
            </a:r>
          </a:p>
        </p:txBody>
      </p:sp>
      <p:sp>
        <p:nvSpPr>
          <p:cNvPr id="499720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3000" dirty="0">
                <a:ea typeface="+mn-ea"/>
                <a:cs typeface="Arial" pitchFamily="34" charset="0"/>
              </a:rPr>
              <a:t>List the tools you chose to analyze and monitor the issue and progress of the change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600" dirty="0">
                <a:ea typeface="+mn-ea"/>
                <a:cs typeface="Arial" pitchFamily="34" charset="0"/>
              </a:rPr>
              <a:t>Examples: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ea typeface="+mn-ea"/>
                <a:cs typeface="Arial" pitchFamily="34" charset="0"/>
              </a:rPr>
              <a:t>Control chart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ea typeface="+mn-ea"/>
                <a:cs typeface="Arial" pitchFamily="34" charset="0"/>
              </a:rPr>
              <a:t>Pareto chart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ea typeface="+mn-ea"/>
                <a:cs typeface="Arial" pitchFamily="34" charset="0"/>
              </a:rPr>
              <a:t>Flowchart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ea typeface="+mn-ea"/>
                <a:cs typeface="Arial" pitchFamily="34" charset="0"/>
              </a:rPr>
              <a:t>Fishbone diagrams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600" dirty="0">
                <a:ea typeface="+mn-ea"/>
                <a:cs typeface="Arial" pitchFamily="34" charset="0"/>
              </a:rPr>
              <a:t>Decision matrices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600" dirty="0">
                <a:ea typeface="+mn-ea"/>
                <a:cs typeface="Arial" pitchFamily="34" charset="0"/>
              </a:rPr>
              <a:t>Select a </a:t>
            </a:r>
            <a:r>
              <a:rPr lang="en-US" sz="2600" u="sng" dirty="0">
                <a:ea typeface="+mn-ea"/>
                <a:cs typeface="Arial" pitchFamily="34" charset="0"/>
              </a:rPr>
              <a:t>few</a:t>
            </a:r>
            <a:r>
              <a:rPr lang="en-US" sz="2600" dirty="0">
                <a:ea typeface="+mn-ea"/>
                <a:cs typeface="Arial" pitchFamily="34" charset="0"/>
              </a:rPr>
              <a:t> of most descriptive tool graphics to display in presentation</a:t>
            </a:r>
          </a:p>
          <a:p>
            <a:pPr eaLnBrk="1" fontAlgn="auto" hangingPunct="1">
              <a:spcAft>
                <a:spcPts val="0"/>
              </a:spcAft>
              <a:buFont typeface="Arial" pitchFamily="-123" charset="0"/>
              <a:buNone/>
              <a:defRPr/>
            </a:pPr>
            <a:endParaRPr lang="en-US" sz="1700" b="1" i="1" dirty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>
                <a:ea typeface="+mn-ea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309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>
                <a:ea typeface="ＭＳ Ｐゴシック"/>
                <a:cs typeface="ＭＳ Ｐゴシック"/>
              </a:rPr>
              <a:t>Intervention</a:t>
            </a:r>
          </a:p>
        </p:txBody>
      </p:sp>
      <p:sp>
        <p:nvSpPr>
          <p:cNvPr id="32771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3600" dirty="0">
                <a:ea typeface="ＭＳ Ｐゴシック"/>
                <a:cs typeface="ＭＳ Ｐゴシック"/>
              </a:rPr>
              <a:t>Describe your intervention(s) (intended or executed)</a:t>
            </a:r>
          </a:p>
          <a:p>
            <a:pPr lvl="1"/>
            <a:r>
              <a:rPr lang="en-US" sz="3200" dirty="0">
                <a:ea typeface="ＭＳ Ｐゴシック"/>
              </a:rPr>
              <a:t>What is the overall plan?</a:t>
            </a:r>
          </a:p>
          <a:p>
            <a:pPr lvl="1"/>
            <a:r>
              <a:rPr lang="en-US" sz="3200" dirty="0">
                <a:ea typeface="ＭＳ Ｐゴシック"/>
              </a:rPr>
              <a:t>How will you/did you implement?</a:t>
            </a:r>
          </a:p>
          <a:p>
            <a:pPr lvl="1"/>
            <a:r>
              <a:rPr lang="en-US" sz="3200" dirty="0">
                <a:ea typeface="ＭＳ Ｐゴシック"/>
              </a:rPr>
              <a:t>Who is/was involved (Area / unit)?</a:t>
            </a:r>
          </a:p>
          <a:p>
            <a:pPr lvl="1"/>
            <a:r>
              <a:rPr lang="en-US" sz="3200" dirty="0">
                <a:ea typeface="ＭＳ Ｐゴシック"/>
              </a:rPr>
              <a:t>How was/will the change communicated?</a:t>
            </a:r>
          </a:p>
          <a:p>
            <a:pPr lvl="1"/>
            <a:r>
              <a:rPr lang="en-US" sz="3200" dirty="0">
                <a:ea typeface="ＭＳ Ｐゴシック"/>
              </a:rPr>
              <a:t>Timeline?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26908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b="1">
                <a:ea typeface="ＭＳ Ｐゴシック"/>
                <a:cs typeface="ＭＳ Ｐゴシック"/>
              </a:rPr>
              <a:t>Results/Impact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/>
                <a:cs typeface="ＭＳ Ｐゴシック"/>
              </a:rPr>
              <a:t>Results (or results so far)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Use graphics as appropriate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Annotate  charts/graphs to show when improvement was implemented.</a:t>
            </a:r>
          </a:p>
          <a:p>
            <a:pPr algn="ctr" eaLnBrk="1" hangingPunct="1">
              <a:buFontTx/>
              <a:buNone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489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b="1">
                <a:ea typeface="ＭＳ Ｐゴシック"/>
                <a:cs typeface="ＭＳ Ｐゴシック"/>
              </a:rPr>
              <a:t>Results/Impact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sz="3600" dirty="0">
                <a:ea typeface="ＭＳ Ｐゴシック"/>
                <a:cs typeface="ＭＳ Ｐゴシック"/>
              </a:rPr>
              <a:t>How did these results impact: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Clinical Outcomes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Patient Safety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Satisfaction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Efficiency, Productivity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Effectiveness</a:t>
            </a:r>
          </a:p>
          <a:p>
            <a:pPr algn="ctr" eaLnBrk="1" hangingPunct="1">
              <a:buFontTx/>
              <a:buNone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77185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b="1">
                <a:ea typeface="ＭＳ Ｐゴシック"/>
                <a:cs typeface="ＭＳ Ｐゴシック"/>
              </a:rPr>
              <a:t>Results/Impact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eaLnBrk="1" hangingPunct="1"/>
            <a:r>
              <a:rPr lang="en-US" sz="3600" dirty="0">
                <a:ea typeface="ＭＳ Ｐゴシック"/>
                <a:cs typeface="ＭＳ Ｐゴシック"/>
              </a:rPr>
              <a:t>How did these results impact:</a:t>
            </a:r>
          </a:p>
          <a:p>
            <a:pPr lvl="1" eaLnBrk="1" hangingPunct="1"/>
            <a:r>
              <a:rPr lang="en-US" dirty="0">
                <a:ea typeface="ＭＳ Ｐゴシック"/>
              </a:rPr>
              <a:t>Cost (ROI)</a:t>
            </a:r>
          </a:p>
          <a:p>
            <a:pPr lvl="2" eaLnBrk="1" hangingPunct="1"/>
            <a:r>
              <a:rPr lang="en-US" dirty="0">
                <a:ea typeface="ＭＳ Ｐゴシック"/>
              </a:rPr>
              <a:t>Cost savings</a:t>
            </a:r>
          </a:p>
          <a:p>
            <a:pPr lvl="2" eaLnBrk="1" hangingPunct="1"/>
            <a:r>
              <a:rPr lang="en-US" dirty="0">
                <a:ea typeface="ＭＳ Ｐゴシック"/>
              </a:rPr>
              <a:t>Cost avoidance</a:t>
            </a:r>
          </a:p>
          <a:p>
            <a:pPr algn="ctr" eaLnBrk="1" hangingPunct="1">
              <a:buFontTx/>
              <a:buNone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dirty="0">
                <a:latin typeface="Arial" pitchFamily="34" charset="0"/>
              </a:rPr>
              <a:t>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60074993"/>
      </p:ext>
    </p:extLst>
  </p:cSld>
  <p:clrMapOvr>
    <a:masterClrMapping/>
  </p:clrMapOvr>
</p:sld>
</file>

<file path=ppt/theme/theme1.xml><?xml version="1.0" encoding="utf-8"?>
<a:theme xmlns:a="http://schemas.openxmlformats.org/drawingml/2006/main" name="Quality Template with White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278</Words>
  <Application>Microsoft Macintosh PowerPoint</Application>
  <PresentationFormat>On-screen Show (4:3)</PresentationFormat>
  <Paragraphs>70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Tahoma</vt:lpstr>
      <vt:lpstr>Wingdings</vt:lpstr>
      <vt:lpstr>Quality Template with White Background</vt:lpstr>
      <vt:lpstr>Clinical Safety &amp; Effectiveness Session #</vt:lpstr>
      <vt:lpstr>AIM Statement</vt:lpstr>
      <vt:lpstr>Team Members</vt:lpstr>
      <vt:lpstr>Measures</vt:lpstr>
      <vt:lpstr>Use of Quality Tools</vt:lpstr>
      <vt:lpstr>Intervention</vt:lpstr>
      <vt:lpstr>Results/Impact</vt:lpstr>
      <vt:lpstr>Results/Impact</vt:lpstr>
      <vt:lpstr>Results/Impact</vt:lpstr>
      <vt:lpstr>Next Steps - Control</vt:lpstr>
      <vt:lpstr>Project Challenges</vt:lpstr>
    </vt:vector>
  </TitlesOfParts>
  <Manager/>
  <Company>UT Southwestern Medical Center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Template: Quality, Safety, &amp; Clinical Outcomes</dc:title>
  <dc:subject/>
  <dc:creator>Information Resources</dc:creator>
  <cp:keywords/>
  <dc:description/>
  <cp:lastModifiedBy>Dawn Maxwell</cp:lastModifiedBy>
  <cp:revision>43</cp:revision>
  <dcterms:created xsi:type="dcterms:W3CDTF">2010-03-30T14:39:31Z</dcterms:created>
  <dcterms:modified xsi:type="dcterms:W3CDTF">2021-05-20T20:09:13Z</dcterms:modified>
  <cp:category/>
</cp:coreProperties>
</file>