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5" r:id="rId4"/>
  </p:sldMasterIdLst>
  <p:notesMasterIdLst>
    <p:notesMasterId r:id="rId40"/>
  </p:notesMasterIdLst>
  <p:handoutMasterIdLst>
    <p:handoutMasterId r:id="rId41"/>
  </p:handoutMasterIdLst>
  <p:sldIdLst>
    <p:sldId id="1379" r:id="rId5"/>
    <p:sldId id="1694" r:id="rId6"/>
    <p:sldId id="1702" r:id="rId7"/>
    <p:sldId id="1706" r:id="rId8"/>
    <p:sldId id="1704" r:id="rId9"/>
    <p:sldId id="1707" r:id="rId10"/>
    <p:sldId id="1708" r:id="rId11"/>
    <p:sldId id="1709" r:id="rId12"/>
    <p:sldId id="1710" r:id="rId13"/>
    <p:sldId id="1711" r:id="rId14"/>
    <p:sldId id="1712" r:id="rId15"/>
    <p:sldId id="1713" r:id="rId16"/>
    <p:sldId id="1714" r:id="rId17"/>
    <p:sldId id="1715" r:id="rId18"/>
    <p:sldId id="1716" r:id="rId19"/>
    <p:sldId id="1717" r:id="rId20"/>
    <p:sldId id="1718" r:id="rId21"/>
    <p:sldId id="1719" r:id="rId22"/>
    <p:sldId id="1720" r:id="rId23"/>
    <p:sldId id="1721" r:id="rId24"/>
    <p:sldId id="1722" r:id="rId25"/>
    <p:sldId id="1723" r:id="rId26"/>
    <p:sldId id="1724" r:id="rId27"/>
    <p:sldId id="1725" r:id="rId28"/>
    <p:sldId id="1726" r:id="rId29"/>
    <p:sldId id="1727" r:id="rId30"/>
    <p:sldId id="1728" r:id="rId31"/>
    <p:sldId id="1729" r:id="rId32"/>
    <p:sldId id="1730" r:id="rId33"/>
    <p:sldId id="1731" r:id="rId34"/>
    <p:sldId id="1732" r:id="rId35"/>
    <p:sldId id="1733" r:id="rId36"/>
    <p:sldId id="1734" r:id="rId37"/>
    <p:sldId id="1735" r:id="rId38"/>
    <p:sldId id="1736" r:id="rId39"/>
  </p:sldIdLst>
  <p:sldSz cx="22758400" cy="12801600"/>
  <p:notesSz cx="6858000" cy="9144000"/>
  <p:defaultTextStyle>
    <a:defPPr>
      <a:defRPr lang="en-US"/>
    </a:defPPr>
    <a:lvl1pPr marL="0" algn="l" defTabSz="1492185" rtl="0" eaLnBrk="1" latinLnBrk="0" hangingPunct="1">
      <a:defRPr sz="2938" kern="1200">
        <a:solidFill>
          <a:schemeClr val="tx1"/>
        </a:solidFill>
        <a:latin typeface="+mn-lt"/>
        <a:ea typeface="+mn-ea"/>
        <a:cs typeface="+mn-cs"/>
      </a:defRPr>
    </a:lvl1pPr>
    <a:lvl2pPr marL="746092" algn="l" defTabSz="1492185" rtl="0" eaLnBrk="1" latinLnBrk="0" hangingPunct="1">
      <a:defRPr sz="2938" kern="1200">
        <a:solidFill>
          <a:schemeClr val="tx1"/>
        </a:solidFill>
        <a:latin typeface="+mn-lt"/>
        <a:ea typeface="+mn-ea"/>
        <a:cs typeface="+mn-cs"/>
      </a:defRPr>
    </a:lvl2pPr>
    <a:lvl3pPr marL="1492185" algn="l" defTabSz="1492185" rtl="0" eaLnBrk="1" latinLnBrk="0" hangingPunct="1">
      <a:defRPr sz="2938" kern="1200">
        <a:solidFill>
          <a:schemeClr val="tx1"/>
        </a:solidFill>
        <a:latin typeface="+mn-lt"/>
        <a:ea typeface="+mn-ea"/>
        <a:cs typeface="+mn-cs"/>
      </a:defRPr>
    </a:lvl3pPr>
    <a:lvl4pPr marL="2238277" algn="l" defTabSz="1492185" rtl="0" eaLnBrk="1" latinLnBrk="0" hangingPunct="1">
      <a:defRPr sz="2938" kern="1200">
        <a:solidFill>
          <a:schemeClr val="tx1"/>
        </a:solidFill>
        <a:latin typeface="+mn-lt"/>
        <a:ea typeface="+mn-ea"/>
        <a:cs typeface="+mn-cs"/>
      </a:defRPr>
    </a:lvl4pPr>
    <a:lvl5pPr marL="2984370" algn="l" defTabSz="1492185" rtl="0" eaLnBrk="1" latinLnBrk="0" hangingPunct="1">
      <a:defRPr sz="2938" kern="1200">
        <a:solidFill>
          <a:schemeClr val="tx1"/>
        </a:solidFill>
        <a:latin typeface="+mn-lt"/>
        <a:ea typeface="+mn-ea"/>
        <a:cs typeface="+mn-cs"/>
      </a:defRPr>
    </a:lvl5pPr>
    <a:lvl6pPr marL="3730463" algn="l" defTabSz="1492185" rtl="0" eaLnBrk="1" latinLnBrk="0" hangingPunct="1">
      <a:defRPr sz="2938" kern="1200">
        <a:solidFill>
          <a:schemeClr val="tx1"/>
        </a:solidFill>
        <a:latin typeface="+mn-lt"/>
        <a:ea typeface="+mn-ea"/>
        <a:cs typeface="+mn-cs"/>
      </a:defRPr>
    </a:lvl6pPr>
    <a:lvl7pPr marL="4476556" algn="l" defTabSz="1492185" rtl="0" eaLnBrk="1" latinLnBrk="0" hangingPunct="1">
      <a:defRPr sz="2938" kern="1200">
        <a:solidFill>
          <a:schemeClr val="tx1"/>
        </a:solidFill>
        <a:latin typeface="+mn-lt"/>
        <a:ea typeface="+mn-ea"/>
        <a:cs typeface="+mn-cs"/>
      </a:defRPr>
    </a:lvl7pPr>
    <a:lvl8pPr marL="5222648" algn="l" defTabSz="1492185" rtl="0" eaLnBrk="1" latinLnBrk="0" hangingPunct="1">
      <a:defRPr sz="2938" kern="1200">
        <a:solidFill>
          <a:schemeClr val="tx1"/>
        </a:solidFill>
        <a:latin typeface="+mn-lt"/>
        <a:ea typeface="+mn-ea"/>
        <a:cs typeface="+mn-cs"/>
      </a:defRPr>
    </a:lvl8pPr>
    <a:lvl9pPr marL="5968741" algn="l" defTabSz="1492185" rtl="0" eaLnBrk="1" latinLnBrk="0" hangingPunct="1">
      <a:defRPr sz="2938"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063" userDrawn="1">
          <p15:clr>
            <a:srgbClr val="A4A3A4"/>
          </p15:clr>
        </p15:guide>
        <p15:guide id="2" pos="14335" userDrawn="1">
          <p15:clr>
            <a:srgbClr val="A4A3A4"/>
          </p15:clr>
        </p15:guide>
        <p15:guide id="3" orient="horz" pos="1227" userDrawn="1">
          <p15:clr>
            <a:srgbClr val="A4A3A4"/>
          </p15:clr>
        </p15:guide>
        <p15:guide id="4" orient="horz" pos="2694"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0E1A"/>
    <a:srgbClr val="041B31"/>
    <a:srgbClr val="2686A7"/>
    <a:srgbClr val="19232C"/>
    <a:srgbClr val="1C2835"/>
    <a:srgbClr val="010101"/>
    <a:srgbClr val="010B15"/>
    <a:srgbClr val="061824"/>
    <a:srgbClr val="0E3751"/>
    <a:srgbClr val="0B121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142" autoAdjust="0"/>
    <p:restoredTop sz="93829" autoAdjust="0"/>
  </p:normalViewPr>
  <p:slideViewPr>
    <p:cSldViewPr snapToGrid="0" snapToObjects="1">
      <p:cViewPr varScale="1">
        <p:scale>
          <a:sx n="56" d="100"/>
          <a:sy n="56" d="100"/>
        </p:scale>
        <p:origin x="216" y="736"/>
      </p:cViewPr>
      <p:guideLst>
        <p:guide orient="horz" pos="8063"/>
        <p:guide pos="14335"/>
        <p:guide orient="horz" pos="1227"/>
        <p:guide orient="horz" pos="2694"/>
      </p:guideLst>
    </p:cSldViewPr>
  </p:slideViewPr>
  <p:notesTextViewPr>
    <p:cViewPr>
      <p:scale>
        <a:sx n="100" d="100"/>
        <a:sy n="100" d="100"/>
      </p:scale>
      <p:origin x="0" y="0"/>
    </p:cViewPr>
  </p:notesTextViewPr>
  <p:sorterViewPr>
    <p:cViewPr>
      <p:scale>
        <a:sx n="46" d="100"/>
        <a:sy n="46" d="100"/>
      </p:scale>
      <p:origin x="0" y="0"/>
    </p:cViewPr>
  </p:sorterViewPr>
  <p:notesViewPr>
    <p:cSldViewPr snapToGrid="0"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0" Type="http://schemas.openxmlformats.org/officeDocument/2006/relationships/slide" Target="slides/slide16.xml"/><Relationship Id="rId4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215913B-7DAC-D845-BC1D-1E8B40EE75FD}" type="datetimeFigureOut">
              <a:rPr lang="en-US">
                <a:latin typeface="Arial"/>
              </a:rPr>
              <a:t>4/16/21</a:t>
            </a:fld>
            <a:endParaRPr lang="en-US"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BF664EA-9666-8E46-AD63-5B48980F3D2F}" type="slidenum">
              <a:rPr>
                <a:latin typeface="Arial"/>
              </a:rPr>
              <a:t>‹#›</a:t>
            </a:fld>
            <a:endParaRPr lang="en-US" dirty="0">
              <a:latin typeface="Arial"/>
            </a:endParaRPr>
          </a:p>
        </p:txBody>
      </p:sp>
    </p:spTree>
    <p:extLst>
      <p:ext uri="{BB962C8B-B14F-4D97-AF65-F5344CB8AC3E}">
        <p14:creationId xmlns:p14="http://schemas.microsoft.com/office/powerpoint/2010/main" val="41797155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a:defRPr>
            </a:lvl1pPr>
          </a:lstStyle>
          <a:p>
            <a:fld id="{EFC10EE1-B198-C942-8235-326C972CBB30}" type="datetimeFigureOut">
              <a:rPr lang="en-US" smtClean="0"/>
              <a:pPr/>
              <a:t>4/16/21</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a:defRPr>
            </a:lvl1pPr>
          </a:lstStyle>
          <a:p>
            <a:fld id="{006BE02D-20C0-F840-AFAC-BEA99C74FDC2}" type="slidenum">
              <a:rPr lang="en-US" smtClean="0"/>
              <a:pPr/>
              <a:t>‹#›</a:t>
            </a:fld>
            <a:endParaRPr lang="en-US" dirty="0"/>
          </a:p>
        </p:txBody>
      </p:sp>
    </p:spTree>
    <p:extLst>
      <p:ext uri="{BB962C8B-B14F-4D97-AF65-F5344CB8AC3E}">
        <p14:creationId xmlns:p14="http://schemas.microsoft.com/office/powerpoint/2010/main" val="3463289142"/>
      </p:ext>
    </p:extLst>
  </p:cSld>
  <p:clrMap bg1="lt1" tx1="dk1" bg2="lt2" tx2="dk2" accent1="accent1" accent2="accent2" accent3="accent3" accent4="accent4" accent5="accent5" accent6="accent6" hlink="hlink" folHlink="folHlink"/>
  <p:notesStyle>
    <a:lvl1pPr marL="0" algn="l" defTabSz="746092" rtl="0" eaLnBrk="1" latinLnBrk="0" hangingPunct="1">
      <a:defRPr sz="1959" kern="1200">
        <a:solidFill>
          <a:schemeClr val="tx1"/>
        </a:solidFill>
        <a:latin typeface="Arial"/>
        <a:ea typeface="+mn-ea"/>
        <a:cs typeface="+mn-cs"/>
      </a:defRPr>
    </a:lvl1pPr>
    <a:lvl2pPr marL="746092" algn="l" defTabSz="746092" rtl="0" eaLnBrk="1" latinLnBrk="0" hangingPunct="1">
      <a:defRPr sz="1959" kern="1200">
        <a:solidFill>
          <a:schemeClr val="tx1"/>
        </a:solidFill>
        <a:latin typeface="Arial"/>
        <a:ea typeface="+mn-ea"/>
        <a:cs typeface="+mn-cs"/>
      </a:defRPr>
    </a:lvl2pPr>
    <a:lvl3pPr marL="1492185" algn="l" defTabSz="746092" rtl="0" eaLnBrk="1" latinLnBrk="0" hangingPunct="1">
      <a:defRPr sz="1959" kern="1200">
        <a:solidFill>
          <a:schemeClr val="tx1"/>
        </a:solidFill>
        <a:latin typeface="Arial"/>
        <a:ea typeface="+mn-ea"/>
        <a:cs typeface="+mn-cs"/>
      </a:defRPr>
    </a:lvl3pPr>
    <a:lvl4pPr marL="2238277" algn="l" defTabSz="746092" rtl="0" eaLnBrk="1" latinLnBrk="0" hangingPunct="1">
      <a:defRPr sz="1959" kern="1200">
        <a:solidFill>
          <a:schemeClr val="tx1"/>
        </a:solidFill>
        <a:latin typeface="Arial"/>
        <a:ea typeface="+mn-ea"/>
        <a:cs typeface="+mn-cs"/>
      </a:defRPr>
    </a:lvl4pPr>
    <a:lvl5pPr marL="2984370" algn="l" defTabSz="746092" rtl="0" eaLnBrk="1" latinLnBrk="0" hangingPunct="1">
      <a:defRPr sz="1959" kern="1200">
        <a:solidFill>
          <a:schemeClr val="tx1"/>
        </a:solidFill>
        <a:latin typeface="Arial"/>
        <a:ea typeface="+mn-ea"/>
        <a:cs typeface="+mn-cs"/>
      </a:defRPr>
    </a:lvl5pPr>
    <a:lvl6pPr marL="3730463" algn="l" defTabSz="746092" rtl="0" eaLnBrk="1" latinLnBrk="0" hangingPunct="1">
      <a:defRPr sz="1959" kern="1200">
        <a:solidFill>
          <a:schemeClr val="tx1"/>
        </a:solidFill>
        <a:latin typeface="+mn-lt"/>
        <a:ea typeface="+mn-ea"/>
        <a:cs typeface="+mn-cs"/>
      </a:defRPr>
    </a:lvl6pPr>
    <a:lvl7pPr marL="4476556" algn="l" defTabSz="746092" rtl="0" eaLnBrk="1" latinLnBrk="0" hangingPunct="1">
      <a:defRPr sz="1959" kern="1200">
        <a:solidFill>
          <a:schemeClr val="tx1"/>
        </a:solidFill>
        <a:latin typeface="+mn-lt"/>
        <a:ea typeface="+mn-ea"/>
        <a:cs typeface="+mn-cs"/>
      </a:defRPr>
    </a:lvl7pPr>
    <a:lvl8pPr marL="5222648" algn="l" defTabSz="746092" rtl="0" eaLnBrk="1" latinLnBrk="0" hangingPunct="1">
      <a:defRPr sz="1959" kern="1200">
        <a:solidFill>
          <a:schemeClr val="tx1"/>
        </a:solidFill>
        <a:latin typeface="+mn-lt"/>
        <a:ea typeface="+mn-ea"/>
        <a:cs typeface="+mn-cs"/>
      </a:defRPr>
    </a:lvl8pPr>
    <a:lvl9pPr marL="5968741" algn="l" defTabSz="746092" rtl="0" eaLnBrk="1" latinLnBrk="0" hangingPunct="1">
      <a:defRPr sz="195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1</a:t>
            </a:fld>
            <a:endParaRPr lang="en-US" dirty="0"/>
          </a:p>
        </p:txBody>
      </p:sp>
    </p:spTree>
    <p:extLst>
      <p:ext uri="{BB962C8B-B14F-4D97-AF65-F5344CB8AC3E}">
        <p14:creationId xmlns:p14="http://schemas.microsoft.com/office/powerpoint/2010/main" val="30909580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6BE02D-20C0-F840-AFAC-BEA99C74FDC2}" type="slidenum">
              <a:rPr lang="en-US" smtClean="0"/>
              <a:pPr/>
              <a:t>2</a:t>
            </a:fld>
            <a:endParaRPr lang="en-US" dirty="0"/>
          </a:p>
        </p:txBody>
      </p:sp>
    </p:spTree>
    <p:extLst>
      <p:ext uri="{BB962C8B-B14F-4D97-AF65-F5344CB8AC3E}">
        <p14:creationId xmlns:p14="http://schemas.microsoft.com/office/powerpoint/2010/main" val="18660440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Full Image BG">
    <p:spTree>
      <p:nvGrpSpPr>
        <p:cNvPr id="1" name=""/>
        <p:cNvGrpSpPr/>
        <p:nvPr/>
      </p:nvGrpSpPr>
      <p:grpSpPr>
        <a:xfrm>
          <a:off x="0" y="0"/>
          <a:ext cx="0" cy="0"/>
          <a:chOff x="0" y="0"/>
          <a:chExt cx="0" cy="0"/>
        </a:xfrm>
      </p:grpSpPr>
      <p:sp>
        <p:nvSpPr>
          <p:cNvPr id="3" name="Picture Placeholder 22"/>
          <p:cNvSpPr>
            <a:spLocks noGrp="1" noChangeAspect="1"/>
          </p:cNvSpPr>
          <p:nvPr>
            <p:ph type="pic" sz="quarter" idx="13"/>
          </p:nvPr>
        </p:nvSpPr>
        <p:spPr>
          <a:xfrm>
            <a:off x="-20795" y="-1"/>
            <a:ext cx="22779198" cy="11823405"/>
          </a:xfrm>
        </p:spPr>
        <p:txBody>
          <a:bodyPr>
            <a:normAutofit/>
          </a:bodyPr>
          <a:lstStyle>
            <a:lvl1pPr marL="0" indent="0">
              <a:buNone/>
              <a:defRPr sz="2401">
                <a:latin typeface="Arial"/>
                <a:cs typeface="Arial"/>
              </a:defRPr>
            </a:lvl1pPr>
          </a:lstStyle>
          <a:p>
            <a:r>
              <a:rPr lang="en-US"/>
              <a:t>Drag picture to placeholder or click icon to add</a:t>
            </a:r>
            <a:endParaRPr lang="id-ID" dirty="0"/>
          </a:p>
        </p:txBody>
      </p:sp>
    </p:spTree>
    <p:extLst>
      <p:ext uri="{BB962C8B-B14F-4D97-AF65-F5344CB8AC3E}">
        <p14:creationId xmlns:p14="http://schemas.microsoft.com/office/powerpoint/2010/main" val="4528857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Master Slide 1">
    <p:spTree>
      <p:nvGrpSpPr>
        <p:cNvPr id="1" name=""/>
        <p:cNvGrpSpPr/>
        <p:nvPr/>
      </p:nvGrpSpPr>
      <p:grpSpPr>
        <a:xfrm>
          <a:off x="0" y="0"/>
          <a:ext cx="0" cy="0"/>
          <a:chOff x="0" y="0"/>
          <a:chExt cx="0" cy="0"/>
        </a:xfrm>
      </p:grpSpPr>
      <p:sp>
        <p:nvSpPr>
          <p:cNvPr id="5" name="Title 4"/>
          <p:cNvSpPr>
            <a:spLocks noGrp="1"/>
          </p:cNvSpPr>
          <p:nvPr>
            <p:ph type="title" hasCustomPrompt="1"/>
          </p:nvPr>
        </p:nvSpPr>
        <p:spPr/>
        <p:txBody>
          <a:bodyPr/>
          <a:lstStyle/>
          <a:p>
            <a:r>
              <a:rPr lang="en-US" dirty="0"/>
              <a:t>CLICK TO EDIT MASTER TITLE STYLE</a:t>
            </a:r>
          </a:p>
        </p:txBody>
      </p:sp>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CEE2C88-6C8F-484D-AF69-578F576B1F44}" type="slidenum">
              <a:rPr lang="en-US" smtClean="0"/>
              <a:pPr/>
              <a:t>‹#›</a:t>
            </a:fld>
            <a:endParaRPr lang="en-US" dirty="0"/>
          </a:p>
        </p:txBody>
      </p:sp>
    </p:spTree>
    <p:extLst>
      <p:ext uri="{BB962C8B-B14F-4D97-AF65-F5344CB8AC3E}">
        <p14:creationId xmlns:p14="http://schemas.microsoft.com/office/powerpoint/2010/main" val="3840668520"/>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ext-with-picture">
    <p:spTree>
      <p:nvGrpSpPr>
        <p:cNvPr id="1" name=""/>
        <p:cNvGrpSpPr/>
        <p:nvPr/>
      </p:nvGrpSpPr>
      <p:grpSpPr>
        <a:xfrm>
          <a:off x="0" y="0"/>
          <a:ext cx="0" cy="0"/>
          <a:chOff x="0" y="0"/>
          <a:chExt cx="0" cy="0"/>
        </a:xfrm>
      </p:grpSpPr>
      <p:sp>
        <p:nvSpPr>
          <p:cNvPr id="23" name="Picture Placeholder 22"/>
          <p:cNvSpPr>
            <a:spLocks noGrp="1" noChangeAspect="1"/>
          </p:cNvSpPr>
          <p:nvPr>
            <p:ph type="pic" sz="quarter" idx="13"/>
          </p:nvPr>
        </p:nvSpPr>
        <p:spPr>
          <a:xfrm>
            <a:off x="1613099" y="2955851"/>
            <a:ext cx="9428192" cy="5880582"/>
          </a:xfrm>
        </p:spPr>
        <p:txBody>
          <a:bodyPr>
            <a:normAutofit/>
          </a:bodyPr>
          <a:lstStyle>
            <a:lvl1pPr marL="0" indent="0">
              <a:buNone/>
              <a:defRPr sz="2401">
                <a:latin typeface="Arial"/>
                <a:cs typeface="Arial"/>
              </a:defRPr>
            </a:lvl1pPr>
          </a:lstStyle>
          <a:p>
            <a:r>
              <a:rPr lang="en-US"/>
              <a:t>Drag picture to placeholder or click icon to add</a:t>
            </a:r>
            <a:endParaRPr lang="id-ID" dirty="0"/>
          </a:p>
        </p:txBody>
      </p:sp>
      <p:sp>
        <p:nvSpPr>
          <p:cNvPr id="2" name="Title 1"/>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4"/>
          </p:nvPr>
        </p:nvSpPr>
        <p:spPr>
          <a:xfrm>
            <a:off x="11590909" y="2955855"/>
            <a:ext cx="9602854" cy="808757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p:cNvSpPr>
            <a:spLocks noGrp="1"/>
          </p:cNvSpPr>
          <p:nvPr>
            <p:ph type="dt" sz="half" idx="15"/>
          </p:nvPr>
        </p:nvSpPr>
        <p:spPr/>
        <p:txBody>
          <a:bodyPr/>
          <a:lstStyle/>
          <a:p>
            <a:endParaRPr lang="en-US" dirty="0"/>
          </a:p>
        </p:txBody>
      </p:sp>
      <p:sp>
        <p:nvSpPr>
          <p:cNvPr id="5" name="Footer Placeholder 4"/>
          <p:cNvSpPr>
            <a:spLocks noGrp="1"/>
          </p:cNvSpPr>
          <p:nvPr>
            <p:ph type="ftr" sz="quarter" idx="16"/>
          </p:nvPr>
        </p:nvSpPr>
        <p:spPr/>
        <p:txBody>
          <a:bodyPr/>
          <a:lstStyle/>
          <a:p>
            <a:endParaRPr lang="en-US" dirty="0"/>
          </a:p>
        </p:txBody>
      </p:sp>
      <p:sp>
        <p:nvSpPr>
          <p:cNvPr id="6" name="Slide Number Placeholder 5"/>
          <p:cNvSpPr>
            <a:spLocks noGrp="1"/>
          </p:cNvSpPr>
          <p:nvPr>
            <p:ph type="sldNum" sz="quarter" idx="17"/>
          </p:nvPr>
        </p:nvSpPr>
        <p:spPr/>
        <p:txBody>
          <a:bodyPr/>
          <a:lstStyle/>
          <a:p>
            <a:fld id="{FCEE2C88-6C8F-484D-AF69-578F576B1F44}" type="slidenum">
              <a:rPr lang="en-US" smtClean="0"/>
              <a:pPr/>
              <a:t>‹#›</a:t>
            </a:fld>
            <a:endParaRPr lang="en-US" dirty="0"/>
          </a:p>
        </p:txBody>
      </p:sp>
    </p:spTree>
    <p:extLst>
      <p:ext uri="{BB962C8B-B14F-4D97-AF65-F5344CB8AC3E}">
        <p14:creationId xmlns:p14="http://schemas.microsoft.com/office/powerpoint/2010/main" val="22393594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Only">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p>
        </p:txBody>
      </p:sp>
      <p:sp>
        <p:nvSpPr>
          <p:cNvPr id="4" name="Text Placeholder 3"/>
          <p:cNvSpPr>
            <a:spLocks noGrp="1"/>
          </p:cNvSpPr>
          <p:nvPr>
            <p:ph type="body" sz="quarter" idx="10"/>
          </p:nvPr>
        </p:nvSpPr>
        <p:spPr>
          <a:xfrm>
            <a:off x="1564640" y="2998381"/>
            <a:ext cx="19629120" cy="8045044"/>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Date Placeholder 2"/>
          <p:cNvSpPr>
            <a:spLocks noGrp="1"/>
          </p:cNvSpPr>
          <p:nvPr>
            <p:ph type="dt" sz="half" idx="11"/>
          </p:nvPr>
        </p:nvSpPr>
        <p:spPr/>
        <p:txBody>
          <a:bodyPr/>
          <a:lstStyle/>
          <a:p>
            <a:endParaRPr lang="en-US" dirty="0"/>
          </a:p>
        </p:txBody>
      </p:sp>
      <p:sp>
        <p:nvSpPr>
          <p:cNvPr id="5" name="Footer Placeholder 4"/>
          <p:cNvSpPr>
            <a:spLocks noGrp="1"/>
          </p:cNvSpPr>
          <p:nvPr>
            <p:ph type="ftr" sz="quarter" idx="12"/>
          </p:nvPr>
        </p:nvSpPr>
        <p:spPr/>
        <p:txBody>
          <a:bodyPr/>
          <a:lstStyle/>
          <a:p>
            <a:endParaRPr lang="en-US" dirty="0"/>
          </a:p>
        </p:txBody>
      </p:sp>
      <p:sp>
        <p:nvSpPr>
          <p:cNvPr id="6" name="Slide Number Placeholder 5"/>
          <p:cNvSpPr>
            <a:spLocks noGrp="1"/>
          </p:cNvSpPr>
          <p:nvPr>
            <p:ph type="sldNum" sz="quarter" idx="13"/>
          </p:nvPr>
        </p:nvSpPr>
        <p:spPr/>
        <p:txBody>
          <a:bodyPr/>
          <a:lstStyle/>
          <a:p>
            <a:fld id="{FCEE2C88-6C8F-484D-AF69-578F576B1F44}" type="slidenum">
              <a:rPr lang="en-US" smtClean="0"/>
              <a:pPr/>
              <a:t>‹#›</a:t>
            </a:fld>
            <a:endParaRPr lang="en-US" dirty="0"/>
          </a:p>
        </p:txBody>
      </p:sp>
    </p:spTree>
    <p:extLst>
      <p:ext uri="{BB962C8B-B14F-4D97-AF65-F5344CB8AC3E}">
        <p14:creationId xmlns:p14="http://schemas.microsoft.com/office/powerpoint/2010/main" val="438185965"/>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64640" y="681570"/>
            <a:ext cx="19629120" cy="1487472"/>
          </a:xfrm>
          <a:prstGeom prst="rect">
            <a:avLst/>
          </a:prstGeom>
        </p:spPr>
        <p:txBody>
          <a:bodyPr vert="horz" lIns="91440" tIns="45720" rIns="91440" bIns="45720" rtlCol="0" anchor="b">
            <a:normAutofit/>
          </a:bodyPr>
          <a:lstStyle/>
          <a:p>
            <a:r>
              <a:rPr lang="en-US" dirty="0"/>
              <a:t>CLICK TO EDIT </a:t>
            </a:r>
            <a:br>
              <a:rPr lang="en-US" dirty="0"/>
            </a:br>
            <a:r>
              <a:rPr lang="en-US" dirty="0"/>
              <a:t>MASTER TITLE STYLE</a:t>
            </a:r>
          </a:p>
        </p:txBody>
      </p:sp>
      <p:sp>
        <p:nvSpPr>
          <p:cNvPr id="3" name="Text Placeholder 2"/>
          <p:cNvSpPr>
            <a:spLocks noGrp="1"/>
          </p:cNvSpPr>
          <p:nvPr>
            <p:ph type="body" idx="1"/>
          </p:nvPr>
        </p:nvSpPr>
        <p:spPr>
          <a:xfrm>
            <a:off x="1564640" y="2735295"/>
            <a:ext cx="19629120" cy="830812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564640" y="11043424"/>
            <a:ext cx="5120640" cy="681567"/>
          </a:xfrm>
          <a:prstGeom prst="rect">
            <a:avLst/>
          </a:prstGeom>
        </p:spPr>
        <p:txBody>
          <a:bodyPr vert="horz" lIns="91440" tIns="45720" rIns="91440" bIns="45720" rtlCol="0" anchor="ctr"/>
          <a:lstStyle>
            <a:lvl1pPr algn="l">
              <a:defRPr sz="14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7538720" y="11043424"/>
            <a:ext cx="7680960" cy="681567"/>
          </a:xfrm>
          <a:prstGeom prst="rect">
            <a:avLst/>
          </a:prstGeom>
        </p:spPr>
        <p:txBody>
          <a:bodyPr vert="horz" lIns="91440" tIns="45720" rIns="91440" bIns="45720" rtlCol="0" anchor="ctr"/>
          <a:lstStyle>
            <a:lvl1pPr algn="ctr">
              <a:defRPr sz="14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6073120" y="11043424"/>
            <a:ext cx="5120640" cy="681567"/>
          </a:xfrm>
          <a:prstGeom prst="rect">
            <a:avLst/>
          </a:prstGeom>
        </p:spPr>
        <p:txBody>
          <a:bodyPr vert="horz" lIns="91440" tIns="45720" rIns="91440" bIns="45720" rtlCol="0" anchor="ctr"/>
          <a:lstStyle>
            <a:lvl1pPr algn="r">
              <a:defRPr sz="1400">
                <a:solidFill>
                  <a:schemeClr val="tx1">
                    <a:tint val="75000"/>
                  </a:schemeClr>
                </a:solidFill>
              </a:defRPr>
            </a:lvl1pPr>
          </a:lstStyle>
          <a:p>
            <a:fld id="{FCEE2C88-6C8F-484D-AF69-578F576B1F44}" type="slidenum">
              <a:rPr lang="en-US" smtClean="0"/>
              <a:pPr/>
              <a:t>‹#›</a:t>
            </a:fld>
            <a:endParaRPr lang="en-US" dirty="0"/>
          </a:p>
        </p:txBody>
      </p:sp>
      <p:sp>
        <p:nvSpPr>
          <p:cNvPr id="19" name="Rectangle 18"/>
          <p:cNvSpPr/>
          <p:nvPr userDrawn="1"/>
        </p:nvSpPr>
        <p:spPr>
          <a:xfrm>
            <a:off x="3025206" y="11804079"/>
            <a:ext cx="19733197" cy="997527"/>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sz="2938" dirty="0">
              <a:solidFill>
                <a:srgbClr val="FFFFFF"/>
              </a:solidFill>
              <a:latin typeface="Arial" charset="0"/>
              <a:ea typeface="Arial"/>
            </a:endParaRPr>
          </a:p>
        </p:txBody>
      </p:sp>
      <p:sp>
        <p:nvSpPr>
          <p:cNvPr id="20" name="Rectangle 19"/>
          <p:cNvSpPr/>
          <p:nvPr userDrawn="1"/>
        </p:nvSpPr>
        <p:spPr>
          <a:xfrm>
            <a:off x="1" y="11804072"/>
            <a:ext cx="3025205" cy="997528"/>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sz="2938" dirty="0">
              <a:solidFill>
                <a:srgbClr val="FFFFFF"/>
              </a:solidFill>
              <a:latin typeface="Arial" charset="0"/>
              <a:ea typeface="Arial"/>
            </a:endParaRPr>
          </a:p>
        </p:txBody>
      </p:sp>
      <p:sp>
        <p:nvSpPr>
          <p:cNvPr id="21" name="Rectangle 20"/>
          <p:cNvSpPr/>
          <p:nvPr userDrawn="1"/>
        </p:nvSpPr>
        <p:spPr>
          <a:xfrm>
            <a:off x="3358459" y="12203646"/>
            <a:ext cx="7279769" cy="335989"/>
          </a:xfrm>
          <a:prstGeom prst="rect">
            <a:avLst/>
          </a:prstGeom>
        </p:spPr>
        <p:txBody>
          <a:bodyPr wrap="square">
            <a:spAutoFit/>
          </a:bodyPr>
          <a:lstStyle/>
          <a:p>
            <a:pPr indent="0">
              <a:lnSpc>
                <a:spcPts val="1900"/>
              </a:lnSpc>
            </a:pPr>
            <a:r>
              <a:rPr lang="en-US" sz="2000" b="1" i="0">
                <a:solidFill>
                  <a:schemeClr val="bg1"/>
                </a:solidFill>
                <a:latin typeface="Helvetica" charset="0"/>
                <a:ea typeface="Helvetica" charset="0"/>
                <a:cs typeface="Helvetica" charset="0"/>
              </a:rPr>
              <a:t>Radiation Oncology</a:t>
            </a:r>
            <a:endParaRPr lang="en-US" sz="2000" b="1" i="0" dirty="0">
              <a:solidFill>
                <a:schemeClr val="bg1"/>
              </a:solidFill>
              <a:latin typeface="Helvetica" charset="0"/>
              <a:ea typeface="Helvetica" charset="0"/>
              <a:cs typeface="Helvetica" charset="0"/>
            </a:endParaRPr>
          </a:p>
        </p:txBody>
      </p:sp>
      <p:pic>
        <p:nvPicPr>
          <p:cNvPr id="11" name="Picture 10"/>
          <p:cNvPicPr>
            <a:picLocks noChangeAspect="1"/>
          </p:cNvPicPr>
          <p:nvPr userDrawn="1"/>
        </p:nvPicPr>
        <p:blipFill>
          <a:blip r:embed="rId6" cstate="email">
            <a:extLst>
              <a:ext uri="{28A0092B-C50C-407E-A947-70E740481C1C}">
                <a14:useLocalDpi xmlns:a14="http://schemas.microsoft.com/office/drawing/2010/main" val="0"/>
              </a:ext>
            </a:extLst>
          </a:blip>
          <a:stretch>
            <a:fillRect/>
          </a:stretch>
        </p:blipFill>
        <p:spPr>
          <a:xfrm>
            <a:off x="17434915" y="11913551"/>
            <a:ext cx="2701628" cy="822960"/>
          </a:xfrm>
          <a:prstGeom prst="rect">
            <a:avLst/>
          </a:prstGeom>
        </p:spPr>
      </p:pic>
    </p:spTree>
    <p:extLst>
      <p:ext uri="{BB962C8B-B14F-4D97-AF65-F5344CB8AC3E}">
        <p14:creationId xmlns:p14="http://schemas.microsoft.com/office/powerpoint/2010/main" val="2771928308"/>
      </p:ext>
    </p:extLst>
  </p:cSld>
  <p:clrMap bg1="lt1" tx1="dk1" bg2="lt2" tx2="dk2" accent1="accent1" accent2="accent2" accent3="accent3" accent4="accent4" accent5="accent5" accent6="accent6" hlink="hlink" folHlink="folHlink"/>
  <p:sldLayoutIdLst>
    <p:sldLayoutId id="2147483977" r:id="rId1"/>
    <p:sldLayoutId id="2147483982" r:id="rId2"/>
    <p:sldLayoutId id="2147484047" r:id="rId3"/>
    <p:sldLayoutId id="2147484054" r:id="rId4"/>
  </p:sldLayoutIdLst>
  <p:hf hdr="0" dt="0"/>
  <p:txStyles>
    <p:titleStyle>
      <a:lvl1pPr algn="ctr" defTabSz="1706910" rtl="0" eaLnBrk="1" latinLnBrk="0" hangingPunct="1">
        <a:lnSpc>
          <a:spcPct val="90000"/>
        </a:lnSpc>
        <a:spcBef>
          <a:spcPct val="0"/>
        </a:spcBef>
        <a:buNone/>
        <a:defRPr sz="4800" b="1" kern="1200">
          <a:solidFill>
            <a:schemeClr val="tx1"/>
          </a:solidFill>
          <a:latin typeface="+mj-lt"/>
          <a:ea typeface="+mj-ea"/>
          <a:cs typeface="+mj-cs"/>
        </a:defRPr>
      </a:lvl1pPr>
    </p:titleStyle>
    <p:bodyStyle>
      <a:lvl1pPr marL="426728" indent="-426728" algn="l" defTabSz="1706910" rtl="0" eaLnBrk="1" latinLnBrk="0" hangingPunct="1">
        <a:lnSpc>
          <a:spcPct val="90000"/>
        </a:lnSpc>
        <a:spcBef>
          <a:spcPts val="1867"/>
        </a:spcBef>
        <a:buFont typeface="Arial" panose="020B0604020202020204" pitchFamily="34" charset="0"/>
        <a:buChar char="•"/>
        <a:defRPr sz="2400" kern="1200">
          <a:solidFill>
            <a:schemeClr val="tx1"/>
          </a:solidFill>
          <a:latin typeface="+mn-lt"/>
          <a:ea typeface="+mn-ea"/>
          <a:cs typeface="+mn-cs"/>
        </a:defRPr>
      </a:lvl1pPr>
      <a:lvl2pPr marL="1280183" indent="-426728" algn="l" defTabSz="1706910" rtl="0" eaLnBrk="1" latinLnBrk="0" hangingPunct="1">
        <a:lnSpc>
          <a:spcPct val="90000"/>
        </a:lnSpc>
        <a:spcBef>
          <a:spcPts val="933"/>
        </a:spcBef>
        <a:buFont typeface="Arial" panose="020B0604020202020204" pitchFamily="34" charset="0"/>
        <a:buChar char="•"/>
        <a:defRPr sz="2400" kern="1200">
          <a:solidFill>
            <a:schemeClr val="tx1"/>
          </a:solidFill>
          <a:latin typeface="+mn-lt"/>
          <a:ea typeface="+mn-ea"/>
          <a:cs typeface="+mn-cs"/>
        </a:defRPr>
      </a:lvl2pPr>
      <a:lvl3pPr marL="2133638" indent="-426728" algn="l" defTabSz="1706910" rtl="0" eaLnBrk="1" latinLnBrk="0" hangingPunct="1">
        <a:lnSpc>
          <a:spcPct val="90000"/>
        </a:lnSpc>
        <a:spcBef>
          <a:spcPts val="933"/>
        </a:spcBef>
        <a:buFont typeface="Arial" panose="020B0604020202020204" pitchFamily="34" charset="0"/>
        <a:buChar char="•"/>
        <a:defRPr sz="2400" kern="1200">
          <a:solidFill>
            <a:schemeClr val="tx1"/>
          </a:solidFill>
          <a:latin typeface="+mn-lt"/>
          <a:ea typeface="+mn-ea"/>
          <a:cs typeface="+mn-cs"/>
        </a:defRPr>
      </a:lvl3pPr>
      <a:lvl4pPr marL="2987093" indent="-426728" algn="l" defTabSz="1706910" rtl="0" eaLnBrk="1" latinLnBrk="0" hangingPunct="1">
        <a:lnSpc>
          <a:spcPct val="90000"/>
        </a:lnSpc>
        <a:spcBef>
          <a:spcPts val="933"/>
        </a:spcBef>
        <a:buFont typeface="Arial" panose="020B0604020202020204" pitchFamily="34" charset="0"/>
        <a:buChar char="•"/>
        <a:defRPr sz="2400" kern="1200">
          <a:solidFill>
            <a:schemeClr val="tx1"/>
          </a:solidFill>
          <a:latin typeface="+mn-lt"/>
          <a:ea typeface="+mn-ea"/>
          <a:cs typeface="+mn-cs"/>
        </a:defRPr>
      </a:lvl4pPr>
      <a:lvl5pPr marL="3840548" indent="-426728" algn="l" defTabSz="1706910" rtl="0" eaLnBrk="1" latinLnBrk="0" hangingPunct="1">
        <a:lnSpc>
          <a:spcPct val="90000"/>
        </a:lnSpc>
        <a:spcBef>
          <a:spcPts val="933"/>
        </a:spcBef>
        <a:buFont typeface="Arial" panose="020B0604020202020204" pitchFamily="34" charset="0"/>
        <a:buChar char="•"/>
        <a:defRPr sz="2400" kern="1200">
          <a:solidFill>
            <a:schemeClr val="tx1"/>
          </a:solidFill>
          <a:latin typeface="+mn-lt"/>
          <a:ea typeface="+mn-ea"/>
          <a:cs typeface="+mn-cs"/>
        </a:defRPr>
      </a:lvl5pPr>
      <a:lvl6pPr marL="4694004" indent="-426728" algn="l" defTabSz="1706910" rtl="0" eaLnBrk="1" latinLnBrk="0" hangingPunct="1">
        <a:lnSpc>
          <a:spcPct val="90000"/>
        </a:lnSpc>
        <a:spcBef>
          <a:spcPts val="933"/>
        </a:spcBef>
        <a:buFont typeface="Arial" panose="020B0604020202020204" pitchFamily="34" charset="0"/>
        <a:buChar char="•"/>
        <a:defRPr sz="3360" kern="1200">
          <a:solidFill>
            <a:schemeClr val="tx1"/>
          </a:solidFill>
          <a:latin typeface="+mn-lt"/>
          <a:ea typeface="+mn-ea"/>
          <a:cs typeface="+mn-cs"/>
        </a:defRPr>
      </a:lvl6pPr>
      <a:lvl7pPr marL="5547458" indent="-426728" algn="l" defTabSz="1706910" rtl="0" eaLnBrk="1" latinLnBrk="0" hangingPunct="1">
        <a:lnSpc>
          <a:spcPct val="90000"/>
        </a:lnSpc>
        <a:spcBef>
          <a:spcPts val="933"/>
        </a:spcBef>
        <a:buFont typeface="Arial" panose="020B0604020202020204" pitchFamily="34" charset="0"/>
        <a:buChar char="•"/>
        <a:defRPr sz="3360" kern="1200">
          <a:solidFill>
            <a:schemeClr val="tx1"/>
          </a:solidFill>
          <a:latin typeface="+mn-lt"/>
          <a:ea typeface="+mn-ea"/>
          <a:cs typeface="+mn-cs"/>
        </a:defRPr>
      </a:lvl7pPr>
      <a:lvl8pPr marL="6400913" indent="-426728" algn="l" defTabSz="1706910" rtl="0" eaLnBrk="1" latinLnBrk="0" hangingPunct="1">
        <a:lnSpc>
          <a:spcPct val="90000"/>
        </a:lnSpc>
        <a:spcBef>
          <a:spcPts val="933"/>
        </a:spcBef>
        <a:buFont typeface="Arial" panose="020B0604020202020204" pitchFamily="34" charset="0"/>
        <a:buChar char="•"/>
        <a:defRPr sz="3360" kern="1200">
          <a:solidFill>
            <a:schemeClr val="tx1"/>
          </a:solidFill>
          <a:latin typeface="+mn-lt"/>
          <a:ea typeface="+mn-ea"/>
          <a:cs typeface="+mn-cs"/>
        </a:defRPr>
      </a:lvl8pPr>
      <a:lvl9pPr marL="7254369" indent="-426728" algn="l" defTabSz="1706910" rtl="0" eaLnBrk="1" latinLnBrk="0" hangingPunct="1">
        <a:lnSpc>
          <a:spcPct val="90000"/>
        </a:lnSpc>
        <a:spcBef>
          <a:spcPts val="933"/>
        </a:spcBef>
        <a:buFont typeface="Arial" panose="020B0604020202020204" pitchFamily="34" charset="0"/>
        <a:buChar char="•"/>
        <a:defRPr sz="3360" kern="1200">
          <a:solidFill>
            <a:schemeClr val="tx1"/>
          </a:solidFill>
          <a:latin typeface="+mn-lt"/>
          <a:ea typeface="+mn-ea"/>
          <a:cs typeface="+mn-cs"/>
        </a:defRPr>
      </a:lvl9pPr>
    </p:bodyStyle>
    <p:otherStyle>
      <a:defPPr>
        <a:defRPr lang="en-US"/>
      </a:defPPr>
      <a:lvl1pPr marL="0" algn="l" defTabSz="1706910" rtl="0" eaLnBrk="1" latinLnBrk="0" hangingPunct="1">
        <a:defRPr sz="3360" kern="1200">
          <a:solidFill>
            <a:schemeClr val="tx1"/>
          </a:solidFill>
          <a:latin typeface="+mn-lt"/>
          <a:ea typeface="+mn-ea"/>
          <a:cs typeface="+mn-cs"/>
        </a:defRPr>
      </a:lvl1pPr>
      <a:lvl2pPr marL="853455" algn="l" defTabSz="1706910" rtl="0" eaLnBrk="1" latinLnBrk="0" hangingPunct="1">
        <a:defRPr sz="3360" kern="1200">
          <a:solidFill>
            <a:schemeClr val="tx1"/>
          </a:solidFill>
          <a:latin typeface="+mn-lt"/>
          <a:ea typeface="+mn-ea"/>
          <a:cs typeface="+mn-cs"/>
        </a:defRPr>
      </a:lvl2pPr>
      <a:lvl3pPr marL="1706910" algn="l" defTabSz="1706910" rtl="0" eaLnBrk="1" latinLnBrk="0" hangingPunct="1">
        <a:defRPr sz="3360" kern="1200">
          <a:solidFill>
            <a:schemeClr val="tx1"/>
          </a:solidFill>
          <a:latin typeface="+mn-lt"/>
          <a:ea typeface="+mn-ea"/>
          <a:cs typeface="+mn-cs"/>
        </a:defRPr>
      </a:lvl3pPr>
      <a:lvl4pPr marL="2560365" algn="l" defTabSz="1706910" rtl="0" eaLnBrk="1" latinLnBrk="0" hangingPunct="1">
        <a:defRPr sz="3360" kern="1200">
          <a:solidFill>
            <a:schemeClr val="tx1"/>
          </a:solidFill>
          <a:latin typeface="+mn-lt"/>
          <a:ea typeface="+mn-ea"/>
          <a:cs typeface="+mn-cs"/>
        </a:defRPr>
      </a:lvl4pPr>
      <a:lvl5pPr marL="3413821" algn="l" defTabSz="1706910" rtl="0" eaLnBrk="1" latinLnBrk="0" hangingPunct="1">
        <a:defRPr sz="3360" kern="1200">
          <a:solidFill>
            <a:schemeClr val="tx1"/>
          </a:solidFill>
          <a:latin typeface="+mn-lt"/>
          <a:ea typeface="+mn-ea"/>
          <a:cs typeface="+mn-cs"/>
        </a:defRPr>
      </a:lvl5pPr>
      <a:lvl6pPr marL="4267275" algn="l" defTabSz="1706910" rtl="0" eaLnBrk="1" latinLnBrk="0" hangingPunct="1">
        <a:defRPr sz="3360" kern="1200">
          <a:solidFill>
            <a:schemeClr val="tx1"/>
          </a:solidFill>
          <a:latin typeface="+mn-lt"/>
          <a:ea typeface="+mn-ea"/>
          <a:cs typeface="+mn-cs"/>
        </a:defRPr>
      </a:lvl6pPr>
      <a:lvl7pPr marL="5120730" algn="l" defTabSz="1706910" rtl="0" eaLnBrk="1" latinLnBrk="0" hangingPunct="1">
        <a:defRPr sz="3360" kern="1200">
          <a:solidFill>
            <a:schemeClr val="tx1"/>
          </a:solidFill>
          <a:latin typeface="+mn-lt"/>
          <a:ea typeface="+mn-ea"/>
          <a:cs typeface="+mn-cs"/>
        </a:defRPr>
      </a:lvl7pPr>
      <a:lvl8pPr marL="5974186" algn="l" defTabSz="1706910" rtl="0" eaLnBrk="1" latinLnBrk="0" hangingPunct="1">
        <a:defRPr sz="3360" kern="1200">
          <a:solidFill>
            <a:schemeClr val="tx1"/>
          </a:solidFill>
          <a:latin typeface="+mn-lt"/>
          <a:ea typeface="+mn-ea"/>
          <a:cs typeface="+mn-cs"/>
        </a:defRPr>
      </a:lvl8pPr>
      <a:lvl9pPr marL="6827641" algn="l" defTabSz="1706910" rtl="0" eaLnBrk="1" latinLnBrk="0" hangingPunct="1">
        <a:defRPr sz="33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hyperlink" Target="https://www.utsouthwestern.edu/education/medical-school/departments/radiation-oncology/research/clinical/jolt-ca/" TargetMode="External"/><Relationship Id="rId2" Type="http://schemas.openxmlformats.org/officeDocument/2006/relationships/hyperlink" Target="mailto:Yulong.yan@utsouthwestern.edu" TargetMode="Externa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hyperlink" Target="mailto:Sarah.Hardee@UTSouthwestern.edu" TargetMode="External"/><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mailto:Sarah.Hardee@UTSouthwestern.edu"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wm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3.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373009" y="1266592"/>
            <a:ext cx="12650386" cy="1801006"/>
          </a:xfrm>
          <a:prstGeom prst="rect">
            <a:avLst/>
          </a:prstGeom>
          <a:noFill/>
        </p:spPr>
        <p:txBody>
          <a:bodyPr wrap="none" rtlCol="0">
            <a:spAutoFit/>
          </a:bodyPr>
          <a:lstStyle/>
          <a:p>
            <a:pPr>
              <a:lnSpc>
                <a:spcPct val="80000"/>
              </a:lnSpc>
            </a:pPr>
            <a:r>
              <a:rPr lang="en-US" sz="9378" b="1" dirty="0">
                <a:solidFill>
                  <a:schemeClr val="bg1"/>
                </a:solidFill>
                <a:latin typeface="Arial"/>
                <a:cs typeface="Arial"/>
              </a:rPr>
              <a:t>Example of a Big Title</a:t>
            </a:r>
          </a:p>
          <a:p>
            <a:pPr>
              <a:lnSpc>
                <a:spcPct val="80000"/>
              </a:lnSpc>
            </a:pPr>
            <a:r>
              <a:rPr lang="en-US" sz="4501" dirty="0">
                <a:solidFill>
                  <a:schemeClr val="bg1"/>
                </a:solidFill>
                <a:latin typeface="Arial"/>
                <a:cs typeface="Arial"/>
              </a:rPr>
              <a:t>Example of smaller subtitle</a:t>
            </a:r>
            <a:endParaRPr lang="en-US" sz="10353" dirty="0">
              <a:solidFill>
                <a:schemeClr val="bg1"/>
              </a:solidFill>
              <a:latin typeface="Arial"/>
              <a:cs typeface="Arial"/>
            </a:endParaRPr>
          </a:p>
        </p:txBody>
      </p:sp>
      <p:pic>
        <p:nvPicPr>
          <p:cNvPr id="6" name="Picture Placeholder 2"/>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t="1557" b="1557"/>
          <a:stretch>
            <a:fillRect/>
          </a:stretch>
        </p:blipFill>
        <p:spPr/>
      </p:pic>
    </p:spTree>
    <p:extLst>
      <p:ext uri="{BB962C8B-B14F-4D97-AF65-F5344CB8AC3E}">
        <p14:creationId xmlns:p14="http://schemas.microsoft.com/office/powerpoint/2010/main" val="312015183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4"/>
          </p:nvPr>
        </p:nvSpPr>
        <p:spPr>
          <a:xfrm>
            <a:off x="552450" y="704850"/>
            <a:ext cx="21659850" cy="11020141"/>
          </a:xfrm>
        </p:spPr>
        <p:txBody>
          <a:bodyPr anchor="ctr">
            <a:normAutofit/>
          </a:bodyPr>
          <a:lstStyle/>
          <a:p>
            <a:pPr marL="0" indent="0" algn="ctr">
              <a:buNone/>
            </a:pPr>
            <a:r>
              <a:rPr lang="en-US" sz="13800" dirty="0">
                <a:solidFill>
                  <a:schemeClr val="accent2"/>
                </a:solidFill>
              </a:rPr>
              <a:t>Schema</a:t>
            </a:r>
          </a:p>
        </p:txBody>
      </p:sp>
      <p:sp>
        <p:nvSpPr>
          <p:cNvPr id="6" name="Slide Number Placeholder 5"/>
          <p:cNvSpPr>
            <a:spLocks noGrp="1"/>
          </p:cNvSpPr>
          <p:nvPr>
            <p:ph type="sldNum" sz="quarter" idx="17"/>
          </p:nvPr>
        </p:nvSpPr>
        <p:spPr/>
        <p:txBody>
          <a:bodyPr/>
          <a:lstStyle/>
          <a:p>
            <a:fld id="{FCEE2C88-6C8F-484D-AF69-578F576B1F44}" type="slidenum">
              <a:rPr lang="en-US" smtClean="0"/>
              <a:pPr/>
              <a:t>10</a:t>
            </a:fld>
            <a:endParaRPr lang="en-US" dirty="0"/>
          </a:p>
        </p:txBody>
      </p:sp>
      <p:pic>
        <p:nvPicPr>
          <p:cNvPr id="7" name="Picture 6"/>
          <p:cNvPicPr/>
          <p:nvPr/>
        </p:nvPicPr>
        <p:blipFill>
          <a:blip r:embed="rId2" cstate="email">
            <a:extLst>
              <a:ext uri="{28A0092B-C50C-407E-A947-70E740481C1C}">
                <a14:useLocalDpi xmlns:a14="http://schemas.microsoft.com/office/drawing/2010/main" val="0"/>
              </a:ext>
            </a:extLst>
          </a:blip>
          <a:stretch>
            <a:fillRect/>
          </a:stretch>
        </p:blipFill>
        <p:spPr>
          <a:xfrm>
            <a:off x="192087" y="163512"/>
            <a:ext cx="2905125" cy="815975"/>
          </a:xfrm>
          <a:prstGeom prst="rect">
            <a:avLst/>
          </a:prstGeom>
        </p:spPr>
      </p:pic>
    </p:spTree>
    <p:extLst>
      <p:ext uri="{BB962C8B-B14F-4D97-AF65-F5344CB8AC3E}">
        <p14:creationId xmlns:p14="http://schemas.microsoft.com/office/powerpoint/2010/main" val="20401289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7"/>
          </p:nvPr>
        </p:nvSpPr>
        <p:spPr/>
        <p:txBody>
          <a:bodyPr/>
          <a:lstStyle/>
          <a:p>
            <a:fld id="{FCEE2C88-6C8F-484D-AF69-578F576B1F44}" type="slidenum">
              <a:rPr lang="en-US" smtClean="0"/>
              <a:pPr/>
              <a:t>11</a:t>
            </a:fld>
            <a:endParaRPr lang="en-US" dirty="0"/>
          </a:p>
        </p:txBody>
      </p:sp>
      <p:pic>
        <p:nvPicPr>
          <p:cNvPr id="135" name="Picture 134" descr="C:\Users\ydong\Desktop\A Randomized Phase III Study of Sublobar Resection.jpg"/>
          <p:cNvPicPr/>
          <p:nvPr/>
        </p:nvPicPr>
        <p:blipFill>
          <a:blip r:embed="rId2">
            <a:extLst>
              <a:ext uri="{28A0092B-C50C-407E-A947-70E740481C1C}">
                <a14:useLocalDpi xmlns:a14="http://schemas.microsoft.com/office/drawing/2010/main" val="0"/>
              </a:ext>
            </a:extLst>
          </a:blip>
          <a:srcRect/>
          <a:stretch>
            <a:fillRect/>
          </a:stretch>
        </p:blipFill>
        <p:spPr bwMode="auto">
          <a:xfrm>
            <a:off x="3429000" y="304800"/>
            <a:ext cx="15792450" cy="10668000"/>
          </a:xfrm>
          <a:prstGeom prst="rect">
            <a:avLst/>
          </a:prstGeom>
          <a:noFill/>
          <a:ln>
            <a:noFill/>
          </a:ln>
        </p:spPr>
      </p:pic>
      <p:pic>
        <p:nvPicPr>
          <p:cNvPr id="136" name="Picture 135"/>
          <p:cNvPicPr/>
          <p:nvPr/>
        </p:nvPicPr>
        <p:blipFill>
          <a:blip r:embed="rId3" cstate="email">
            <a:extLst>
              <a:ext uri="{28A0092B-C50C-407E-A947-70E740481C1C}">
                <a14:useLocalDpi xmlns:a14="http://schemas.microsoft.com/office/drawing/2010/main" val="0"/>
              </a:ext>
            </a:extLst>
          </a:blip>
          <a:stretch>
            <a:fillRect/>
          </a:stretch>
        </p:blipFill>
        <p:spPr>
          <a:xfrm>
            <a:off x="192087" y="163512"/>
            <a:ext cx="2905125" cy="815975"/>
          </a:xfrm>
          <a:prstGeom prst="rect">
            <a:avLst/>
          </a:prstGeom>
        </p:spPr>
      </p:pic>
    </p:spTree>
    <p:extLst>
      <p:ext uri="{BB962C8B-B14F-4D97-AF65-F5344CB8AC3E}">
        <p14:creationId xmlns:p14="http://schemas.microsoft.com/office/powerpoint/2010/main" val="11250603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4"/>
          </p:nvPr>
        </p:nvSpPr>
        <p:spPr>
          <a:xfrm>
            <a:off x="1428750" y="571499"/>
            <a:ext cx="19765013" cy="10471926"/>
          </a:xfrm>
        </p:spPr>
        <p:txBody>
          <a:bodyPr anchor="ctr">
            <a:normAutofit/>
          </a:bodyPr>
          <a:lstStyle/>
          <a:p>
            <a:pPr marL="0" indent="0" algn="ctr">
              <a:buNone/>
            </a:pPr>
            <a:r>
              <a:rPr lang="en-US" sz="13800" dirty="0">
                <a:solidFill>
                  <a:schemeClr val="accent2"/>
                </a:solidFill>
              </a:rPr>
              <a:t>Study Objectives</a:t>
            </a:r>
            <a:endParaRPr lang="en-US" dirty="0">
              <a:solidFill>
                <a:schemeClr val="accent2"/>
              </a:solidFill>
            </a:endParaRPr>
          </a:p>
        </p:txBody>
      </p:sp>
      <p:sp>
        <p:nvSpPr>
          <p:cNvPr id="6" name="Slide Number Placeholder 5"/>
          <p:cNvSpPr>
            <a:spLocks noGrp="1"/>
          </p:cNvSpPr>
          <p:nvPr>
            <p:ph type="sldNum" sz="quarter" idx="17"/>
          </p:nvPr>
        </p:nvSpPr>
        <p:spPr/>
        <p:txBody>
          <a:bodyPr/>
          <a:lstStyle/>
          <a:p>
            <a:fld id="{FCEE2C88-6C8F-484D-AF69-578F576B1F44}" type="slidenum">
              <a:rPr lang="en-US" smtClean="0"/>
              <a:pPr/>
              <a:t>12</a:t>
            </a:fld>
            <a:endParaRPr lang="en-US" dirty="0"/>
          </a:p>
        </p:txBody>
      </p:sp>
      <p:pic>
        <p:nvPicPr>
          <p:cNvPr id="7" name="Picture 6"/>
          <p:cNvPicPr/>
          <p:nvPr/>
        </p:nvPicPr>
        <p:blipFill>
          <a:blip r:embed="rId2" cstate="email">
            <a:extLst>
              <a:ext uri="{28A0092B-C50C-407E-A947-70E740481C1C}">
                <a14:useLocalDpi xmlns:a14="http://schemas.microsoft.com/office/drawing/2010/main" val="0"/>
              </a:ext>
            </a:extLst>
          </a:blip>
          <a:stretch>
            <a:fillRect/>
          </a:stretch>
        </p:blipFill>
        <p:spPr>
          <a:xfrm>
            <a:off x="192087" y="163512"/>
            <a:ext cx="2905125" cy="815975"/>
          </a:xfrm>
          <a:prstGeom prst="rect">
            <a:avLst/>
          </a:prstGeom>
        </p:spPr>
      </p:pic>
    </p:spTree>
    <p:extLst>
      <p:ext uri="{BB962C8B-B14F-4D97-AF65-F5344CB8AC3E}">
        <p14:creationId xmlns:p14="http://schemas.microsoft.com/office/powerpoint/2010/main" val="7240156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6600" dirty="0">
                <a:solidFill>
                  <a:schemeClr val="accent2"/>
                </a:solidFill>
              </a:rPr>
              <a:t>Study Objective</a:t>
            </a:r>
            <a:endParaRPr lang="en-US" dirty="0">
              <a:solidFill>
                <a:schemeClr val="accent2"/>
              </a:solidFill>
            </a:endParaRPr>
          </a:p>
        </p:txBody>
      </p:sp>
      <p:sp>
        <p:nvSpPr>
          <p:cNvPr id="4" name="Text Placeholder 3"/>
          <p:cNvSpPr>
            <a:spLocks noGrp="1"/>
          </p:cNvSpPr>
          <p:nvPr>
            <p:ph type="body" sz="quarter" idx="14"/>
          </p:nvPr>
        </p:nvSpPr>
        <p:spPr>
          <a:xfrm>
            <a:off x="2668016" y="2955854"/>
            <a:ext cx="18525744" cy="8087570"/>
          </a:xfrm>
        </p:spPr>
        <p:txBody>
          <a:bodyPr>
            <a:normAutofit/>
          </a:bodyPr>
          <a:lstStyle/>
          <a:p>
            <a:pPr marL="0" indent="0" algn="ctr">
              <a:buNone/>
            </a:pPr>
            <a:r>
              <a:rPr lang="en-US" sz="4400" dirty="0">
                <a:solidFill>
                  <a:schemeClr val="accent2"/>
                </a:solidFill>
              </a:rPr>
              <a:t>To test the hypothesis that overall survival rate in high risk operable patients with Stage I NSCLC is greater in patient who undergo </a:t>
            </a:r>
            <a:r>
              <a:rPr lang="en-US" sz="4400" dirty="0" err="1">
                <a:solidFill>
                  <a:schemeClr val="accent2"/>
                </a:solidFill>
              </a:rPr>
              <a:t>SAbR</a:t>
            </a:r>
            <a:r>
              <a:rPr lang="en-US" sz="4400" dirty="0">
                <a:solidFill>
                  <a:schemeClr val="accent2"/>
                </a:solidFill>
              </a:rPr>
              <a:t> as compared to standard </a:t>
            </a:r>
            <a:r>
              <a:rPr lang="en-US" sz="4400" dirty="0" err="1">
                <a:solidFill>
                  <a:schemeClr val="accent2"/>
                </a:solidFill>
              </a:rPr>
              <a:t>sublobar</a:t>
            </a:r>
            <a:r>
              <a:rPr lang="en-US" sz="4400" dirty="0">
                <a:solidFill>
                  <a:schemeClr val="accent2"/>
                </a:solidFill>
              </a:rPr>
              <a:t> resection (SR)</a:t>
            </a:r>
          </a:p>
        </p:txBody>
      </p:sp>
      <p:sp>
        <p:nvSpPr>
          <p:cNvPr id="6" name="Slide Number Placeholder 5"/>
          <p:cNvSpPr>
            <a:spLocks noGrp="1"/>
          </p:cNvSpPr>
          <p:nvPr>
            <p:ph type="sldNum" sz="quarter" idx="17"/>
          </p:nvPr>
        </p:nvSpPr>
        <p:spPr/>
        <p:txBody>
          <a:bodyPr/>
          <a:lstStyle/>
          <a:p>
            <a:fld id="{FCEE2C88-6C8F-484D-AF69-578F576B1F44}" type="slidenum">
              <a:rPr lang="en-US" smtClean="0"/>
              <a:pPr/>
              <a:t>13</a:t>
            </a:fld>
            <a:endParaRPr lang="en-US" dirty="0"/>
          </a:p>
        </p:txBody>
      </p:sp>
      <p:pic>
        <p:nvPicPr>
          <p:cNvPr id="7" name="Picture 6"/>
          <p:cNvPicPr/>
          <p:nvPr/>
        </p:nvPicPr>
        <p:blipFill>
          <a:blip r:embed="rId2" cstate="email">
            <a:extLst>
              <a:ext uri="{28A0092B-C50C-407E-A947-70E740481C1C}">
                <a14:useLocalDpi xmlns:a14="http://schemas.microsoft.com/office/drawing/2010/main" val="0"/>
              </a:ext>
            </a:extLst>
          </a:blip>
          <a:stretch>
            <a:fillRect/>
          </a:stretch>
        </p:blipFill>
        <p:spPr>
          <a:xfrm>
            <a:off x="192087" y="163512"/>
            <a:ext cx="2905125" cy="815975"/>
          </a:xfrm>
          <a:prstGeom prst="rect">
            <a:avLst/>
          </a:prstGeom>
        </p:spPr>
      </p:pic>
    </p:spTree>
    <p:extLst>
      <p:ext uri="{BB962C8B-B14F-4D97-AF65-F5344CB8AC3E}">
        <p14:creationId xmlns:p14="http://schemas.microsoft.com/office/powerpoint/2010/main" val="31350759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Study Endpoints</a:t>
            </a:r>
          </a:p>
        </p:txBody>
      </p:sp>
      <p:sp>
        <p:nvSpPr>
          <p:cNvPr id="4" name="Text Placeholder 3"/>
          <p:cNvSpPr>
            <a:spLocks noGrp="1"/>
          </p:cNvSpPr>
          <p:nvPr>
            <p:ph type="body" sz="quarter" idx="14"/>
          </p:nvPr>
        </p:nvSpPr>
        <p:spPr>
          <a:xfrm>
            <a:off x="2668016" y="2978010"/>
            <a:ext cx="18525744" cy="8087570"/>
          </a:xfrm>
        </p:spPr>
        <p:txBody>
          <a:bodyPr>
            <a:noAutofit/>
          </a:bodyPr>
          <a:lstStyle/>
          <a:p>
            <a:r>
              <a:rPr lang="en-US" sz="3200" b="1" dirty="0">
                <a:solidFill>
                  <a:schemeClr val="accent2"/>
                </a:solidFill>
              </a:rPr>
              <a:t>Primary Endpoint</a:t>
            </a:r>
          </a:p>
          <a:p>
            <a:pPr lvl="1" algn="just"/>
            <a:r>
              <a:rPr lang="en-US" sz="2800" dirty="0">
                <a:solidFill>
                  <a:schemeClr val="accent2"/>
                </a:solidFill>
              </a:rPr>
              <a:t>Overall survival rate for Stage I NSCLC who undergo SR or SAbR; overall survival will be measured from date of treatment initiation until death</a:t>
            </a:r>
          </a:p>
          <a:p>
            <a:r>
              <a:rPr lang="en-US" sz="3200" b="1" dirty="0">
                <a:solidFill>
                  <a:schemeClr val="accent2"/>
                </a:solidFill>
              </a:rPr>
              <a:t>Secondary Endpoints</a:t>
            </a:r>
          </a:p>
          <a:p>
            <a:pPr marL="1310655" lvl="1" indent="-457200"/>
            <a:r>
              <a:rPr lang="en-US" sz="2800" dirty="0">
                <a:solidFill>
                  <a:schemeClr val="accent2"/>
                </a:solidFill>
              </a:rPr>
              <a:t>Progression free survival for Stage I NSCLC who undergo SR or SAbR. Progression-free survival (PFS) is the time elapsed between treatment initiation and (1) any recurrence (local, regional or distant) or (2) death due to any cause</a:t>
            </a:r>
          </a:p>
          <a:p>
            <a:pPr marL="457200" indent="-457200"/>
            <a:endParaRPr lang="en-US" sz="2800" dirty="0">
              <a:solidFill>
                <a:schemeClr val="accent2"/>
              </a:solidFill>
            </a:endParaRPr>
          </a:p>
          <a:p>
            <a:pPr marL="1310655" lvl="1" indent="-457200"/>
            <a:r>
              <a:rPr lang="en-US" sz="2800" dirty="0">
                <a:solidFill>
                  <a:schemeClr val="accent2"/>
                </a:solidFill>
              </a:rPr>
              <a:t>Local and regional recurrence rates for Stage I NSCLC who undergo SR or SAbR. Time to local and regional recurrence is defined per section 10.0 and includes patients with failures of either the primary tumor and/or regional lymph nodes</a:t>
            </a:r>
          </a:p>
          <a:p>
            <a:pPr marL="457200" indent="-457200"/>
            <a:endParaRPr lang="en-US" sz="2800" dirty="0">
              <a:solidFill>
                <a:schemeClr val="accent2"/>
              </a:solidFill>
            </a:endParaRPr>
          </a:p>
          <a:p>
            <a:pPr marL="1310655" lvl="1" indent="-457200"/>
            <a:r>
              <a:rPr lang="en-US" sz="2800" dirty="0">
                <a:solidFill>
                  <a:schemeClr val="accent2"/>
                </a:solidFill>
              </a:rPr>
              <a:t>Distant recurrence rates for Stage I NSCLC who undergo SR or SAbR. Time to distant recurrence is defined per section 10.0 for patients with distant failure</a:t>
            </a:r>
          </a:p>
          <a:p>
            <a:pPr marL="457200" indent="-457200"/>
            <a:endParaRPr lang="en-US" sz="2800" dirty="0">
              <a:solidFill>
                <a:schemeClr val="accent2"/>
              </a:solidFill>
            </a:endParaRPr>
          </a:p>
          <a:p>
            <a:pPr marL="1310655" lvl="1" indent="-457200"/>
            <a:r>
              <a:rPr lang="en-US" sz="2800" dirty="0">
                <a:solidFill>
                  <a:schemeClr val="accent2"/>
                </a:solidFill>
              </a:rPr>
              <a:t>Assess toxicity using the Common Toxicity Criteria for Stage I NSCLC who undergo SR or SAbR</a:t>
            </a:r>
          </a:p>
        </p:txBody>
      </p:sp>
      <p:sp>
        <p:nvSpPr>
          <p:cNvPr id="6" name="Slide Number Placeholder 5"/>
          <p:cNvSpPr>
            <a:spLocks noGrp="1"/>
          </p:cNvSpPr>
          <p:nvPr>
            <p:ph type="sldNum" sz="quarter" idx="17"/>
          </p:nvPr>
        </p:nvSpPr>
        <p:spPr/>
        <p:txBody>
          <a:bodyPr/>
          <a:lstStyle/>
          <a:p>
            <a:fld id="{FCEE2C88-6C8F-484D-AF69-578F576B1F44}" type="slidenum">
              <a:rPr lang="en-US" smtClean="0"/>
              <a:pPr/>
              <a:t>14</a:t>
            </a:fld>
            <a:endParaRPr lang="en-US" dirty="0"/>
          </a:p>
        </p:txBody>
      </p:sp>
      <p:pic>
        <p:nvPicPr>
          <p:cNvPr id="7" name="Picture 6"/>
          <p:cNvPicPr/>
          <p:nvPr/>
        </p:nvPicPr>
        <p:blipFill>
          <a:blip r:embed="rId2" cstate="email">
            <a:extLst>
              <a:ext uri="{28A0092B-C50C-407E-A947-70E740481C1C}">
                <a14:useLocalDpi xmlns:a14="http://schemas.microsoft.com/office/drawing/2010/main" val="0"/>
              </a:ext>
            </a:extLst>
          </a:blip>
          <a:stretch>
            <a:fillRect/>
          </a:stretch>
        </p:blipFill>
        <p:spPr>
          <a:xfrm>
            <a:off x="192087" y="163512"/>
            <a:ext cx="2905125" cy="815975"/>
          </a:xfrm>
          <a:prstGeom prst="rect">
            <a:avLst/>
          </a:prstGeom>
        </p:spPr>
      </p:pic>
    </p:spTree>
    <p:extLst>
      <p:ext uri="{BB962C8B-B14F-4D97-AF65-F5344CB8AC3E}">
        <p14:creationId xmlns:p14="http://schemas.microsoft.com/office/powerpoint/2010/main" val="26500838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4"/>
          </p:nvPr>
        </p:nvSpPr>
        <p:spPr>
          <a:xfrm>
            <a:off x="1644649" y="571499"/>
            <a:ext cx="19549114" cy="10471926"/>
          </a:xfrm>
        </p:spPr>
        <p:txBody>
          <a:bodyPr anchor="ctr">
            <a:normAutofit/>
          </a:bodyPr>
          <a:lstStyle/>
          <a:p>
            <a:pPr marL="0" indent="0" algn="ctr">
              <a:buNone/>
            </a:pPr>
            <a:r>
              <a:rPr lang="en-US" sz="13800" dirty="0">
                <a:solidFill>
                  <a:schemeClr val="accent2"/>
                </a:solidFill>
              </a:rPr>
              <a:t>Subject Eligibility</a:t>
            </a:r>
            <a:endParaRPr lang="en-US" dirty="0">
              <a:solidFill>
                <a:schemeClr val="accent2"/>
              </a:solidFill>
            </a:endParaRPr>
          </a:p>
        </p:txBody>
      </p:sp>
      <p:sp>
        <p:nvSpPr>
          <p:cNvPr id="6" name="Slide Number Placeholder 5"/>
          <p:cNvSpPr>
            <a:spLocks noGrp="1"/>
          </p:cNvSpPr>
          <p:nvPr>
            <p:ph type="sldNum" sz="quarter" idx="17"/>
          </p:nvPr>
        </p:nvSpPr>
        <p:spPr/>
        <p:txBody>
          <a:bodyPr/>
          <a:lstStyle/>
          <a:p>
            <a:fld id="{FCEE2C88-6C8F-484D-AF69-578F576B1F44}" type="slidenum">
              <a:rPr lang="en-US" smtClean="0"/>
              <a:pPr/>
              <a:t>15</a:t>
            </a:fld>
            <a:endParaRPr lang="en-US" dirty="0"/>
          </a:p>
        </p:txBody>
      </p:sp>
      <p:pic>
        <p:nvPicPr>
          <p:cNvPr id="7" name="Picture 6"/>
          <p:cNvPicPr/>
          <p:nvPr/>
        </p:nvPicPr>
        <p:blipFill>
          <a:blip r:embed="rId2" cstate="email">
            <a:extLst>
              <a:ext uri="{28A0092B-C50C-407E-A947-70E740481C1C}">
                <a14:useLocalDpi xmlns:a14="http://schemas.microsoft.com/office/drawing/2010/main" val="0"/>
              </a:ext>
            </a:extLst>
          </a:blip>
          <a:stretch>
            <a:fillRect/>
          </a:stretch>
        </p:blipFill>
        <p:spPr>
          <a:xfrm>
            <a:off x="192087" y="163512"/>
            <a:ext cx="2905125" cy="815975"/>
          </a:xfrm>
          <a:prstGeom prst="rect">
            <a:avLst/>
          </a:prstGeom>
        </p:spPr>
      </p:pic>
    </p:spTree>
    <p:extLst>
      <p:ext uri="{BB962C8B-B14F-4D97-AF65-F5344CB8AC3E}">
        <p14:creationId xmlns:p14="http://schemas.microsoft.com/office/powerpoint/2010/main" val="39298976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6600" dirty="0">
                <a:solidFill>
                  <a:schemeClr val="accent2"/>
                </a:solidFill>
              </a:rPr>
              <a:t>Inclusion Criteria (1)</a:t>
            </a:r>
          </a:p>
        </p:txBody>
      </p:sp>
      <p:sp>
        <p:nvSpPr>
          <p:cNvPr id="4" name="Text Placeholder 3"/>
          <p:cNvSpPr>
            <a:spLocks noGrp="1"/>
          </p:cNvSpPr>
          <p:nvPr>
            <p:ph type="body" sz="quarter" idx="14"/>
          </p:nvPr>
        </p:nvSpPr>
        <p:spPr>
          <a:xfrm>
            <a:off x="2668016" y="2984218"/>
            <a:ext cx="18525744" cy="8087570"/>
          </a:xfrm>
        </p:spPr>
        <p:txBody>
          <a:bodyPr>
            <a:normAutofit fontScale="92500" lnSpcReduction="20000"/>
          </a:bodyPr>
          <a:lstStyle/>
          <a:p>
            <a:pPr marL="426728" lvl="2">
              <a:lnSpc>
                <a:spcPct val="110000"/>
              </a:lnSpc>
              <a:spcBef>
                <a:spcPts val="1867"/>
              </a:spcBef>
            </a:pPr>
            <a:r>
              <a:rPr lang="en-US" sz="3800" dirty="0">
                <a:solidFill>
                  <a:schemeClr val="accent2"/>
                </a:solidFill>
              </a:rPr>
              <a:t>Age &gt; 18 years.</a:t>
            </a:r>
          </a:p>
          <a:p>
            <a:pPr marL="426728" lvl="2">
              <a:lnSpc>
                <a:spcPct val="110000"/>
              </a:lnSpc>
              <a:spcBef>
                <a:spcPts val="1867"/>
              </a:spcBef>
            </a:pPr>
            <a:r>
              <a:rPr lang="en-US" sz="3200" dirty="0">
                <a:solidFill>
                  <a:schemeClr val="accent2"/>
                </a:solidFill>
              </a:rPr>
              <a:t>ECOG/</a:t>
            </a:r>
            <a:r>
              <a:rPr lang="en-US" sz="3200" dirty="0" err="1">
                <a:solidFill>
                  <a:schemeClr val="accent2"/>
                </a:solidFill>
              </a:rPr>
              <a:t>Zubrod</a:t>
            </a:r>
            <a:r>
              <a:rPr lang="en-US" sz="3200" dirty="0">
                <a:solidFill>
                  <a:schemeClr val="accent2"/>
                </a:solidFill>
              </a:rPr>
              <a:t> performance status (PS) 0, 1, or 2.</a:t>
            </a:r>
          </a:p>
          <a:p>
            <a:pPr marL="426728" lvl="2">
              <a:lnSpc>
                <a:spcPct val="110000"/>
              </a:lnSpc>
              <a:spcBef>
                <a:spcPts val="1867"/>
              </a:spcBef>
            </a:pPr>
            <a:r>
              <a:rPr lang="en-US" sz="3200" dirty="0">
                <a:solidFill>
                  <a:schemeClr val="accent2"/>
                </a:solidFill>
              </a:rPr>
              <a:t>Radiographic findings consistent with non-small cell lung cancer, including lesions with ground glass opacities with a solid component of 50% or greater. Those with ground glass opacities and &lt;50% solid component will be excluded. </a:t>
            </a:r>
          </a:p>
          <a:p>
            <a:pPr marL="426728" lvl="2">
              <a:lnSpc>
                <a:spcPct val="110000"/>
              </a:lnSpc>
              <a:spcBef>
                <a:spcPts val="1867"/>
              </a:spcBef>
            </a:pPr>
            <a:r>
              <a:rPr lang="en-US" sz="3200" dirty="0">
                <a:solidFill>
                  <a:schemeClr val="accent2"/>
                </a:solidFill>
              </a:rPr>
              <a:t>The primary tumor in the lung must be biopsy confirmed non-small cell lung cancer within 180 days prior to randomization. </a:t>
            </a:r>
          </a:p>
          <a:p>
            <a:pPr marL="426728" lvl="2">
              <a:lnSpc>
                <a:spcPct val="110000"/>
              </a:lnSpc>
              <a:spcBef>
                <a:spcPts val="1867"/>
              </a:spcBef>
            </a:pPr>
            <a:r>
              <a:rPr lang="en-US" sz="3200" dirty="0">
                <a:solidFill>
                  <a:schemeClr val="accent2"/>
                </a:solidFill>
              </a:rPr>
              <a:t>Tumor ≤ 4 cm maximum diameter, including clinical stage IA and selected IB by PET/CT scan of the chest and upper abdomen performed within 180 days prior to randomization. Repeat imaging within 90 days prior to randomization is recommended for re-staging but is not required based on institutional norms.</a:t>
            </a:r>
          </a:p>
          <a:p>
            <a:pPr marL="426728" lvl="2">
              <a:lnSpc>
                <a:spcPct val="110000"/>
              </a:lnSpc>
              <a:spcBef>
                <a:spcPts val="1867"/>
              </a:spcBef>
            </a:pPr>
            <a:r>
              <a:rPr lang="en-US" sz="3200" dirty="0">
                <a:solidFill>
                  <a:schemeClr val="accent2"/>
                </a:solidFill>
              </a:rPr>
              <a:t>All clinically suspicious mediastinal N1, N2, or N3 lymph nodes (&gt; 1 cm short-axis dimension on CT scan and/or positive on PET scan) confirmed negative for involvement with NSCLC by one of the following methods: </a:t>
            </a:r>
            <a:r>
              <a:rPr lang="en-US" sz="3200" dirty="0" err="1">
                <a:solidFill>
                  <a:schemeClr val="accent2"/>
                </a:solidFill>
              </a:rPr>
              <a:t>mediastinoscopy</a:t>
            </a:r>
            <a:r>
              <a:rPr lang="en-US" sz="3200" dirty="0">
                <a:solidFill>
                  <a:schemeClr val="accent2"/>
                </a:solidFill>
              </a:rPr>
              <a:t>, anterior </a:t>
            </a:r>
            <a:r>
              <a:rPr lang="en-US" sz="3200" dirty="0" err="1">
                <a:solidFill>
                  <a:schemeClr val="accent2"/>
                </a:solidFill>
              </a:rPr>
              <a:t>mediastinotomy</a:t>
            </a:r>
            <a:r>
              <a:rPr lang="en-US" sz="3200" dirty="0">
                <a:solidFill>
                  <a:schemeClr val="accent2"/>
                </a:solidFill>
              </a:rPr>
              <a:t>, EUS/EBUS guided needle aspiration, CT-guided, video-assisted </a:t>
            </a:r>
            <a:r>
              <a:rPr lang="en-US" sz="3200" dirty="0" err="1">
                <a:solidFill>
                  <a:schemeClr val="accent2"/>
                </a:solidFill>
              </a:rPr>
              <a:t>thoracoscopic</a:t>
            </a:r>
            <a:r>
              <a:rPr lang="en-US" sz="3200" dirty="0">
                <a:solidFill>
                  <a:schemeClr val="accent2"/>
                </a:solidFill>
              </a:rPr>
              <a:t> or open lymph node biopsy within 180 days of randomization.</a:t>
            </a:r>
          </a:p>
          <a:p>
            <a:pPr marL="426728" lvl="2">
              <a:lnSpc>
                <a:spcPct val="110000"/>
              </a:lnSpc>
              <a:spcBef>
                <a:spcPts val="1867"/>
              </a:spcBef>
            </a:pPr>
            <a:r>
              <a:rPr lang="en-US" sz="3200" dirty="0">
                <a:solidFill>
                  <a:schemeClr val="accent2"/>
                </a:solidFill>
              </a:rPr>
              <a:t>Tumor verified by a thoracic surgeon to be in a location that will permit </a:t>
            </a:r>
            <a:r>
              <a:rPr lang="en-US" sz="3200" dirty="0" err="1">
                <a:solidFill>
                  <a:schemeClr val="accent2"/>
                </a:solidFill>
              </a:rPr>
              <a:t>sublobar</a:t>
            </a:r>
            <a:r>
              <a:rPr lang="en-US" sz="3200" dirty="0">
                <a:solidFill>
                  <a:schemeClr val="accent2"/>
                </a:solidFill>
              </a:rPr>
              <a:t> resection.</a:t>
            </a:r>
          </a:p>
          <a:p>
            <a:pPr marL="0" indent="0">
              <a:buNone/>
            </a:pPr>
            <a:endParaRPr lang="en-US" dirty="0"/>
          </a:p>
        </p:txBody>
      </p:sp>
      <p:sp>
        <p:nvSpPr>
          <p:cNvPr id="6" name="Slide Number Placeholder 5"/>
          <p:cNvSpPr>
            <a:spLocks noGrp="1"/>
          </p:cNvSpPr>
          <p:nvPr>
            <p:ph type="sldNum" sz="quarter" idx="17"/>
          </p:nvPr>
        </p:nvSpPr>
        <p:spPr/>
        <p:txBody>
          <a:bodyPr/>
          <a:lstStyle/>
          <a:p>
            <a:fld id="{FCEE2C88-6C8F-484D-AF69-578F576B1F44}" type="slidenum">
              <a:rPr lang="en-US" smtClean="0"/>
              <a:pPr/>
              <a:t>16</a:t>
            </a:fld>
            <a:endParaRPr lang="en-US" dirty="0"/>
          </a:p>
        </p:txBody>
      </p:sp>
      <p:pic>
        <p:nvPicPr>
          <p:cNvPr id="7" name="Picture 6"/>
          <p:cNvPicPr/>
          <p:nvPr/>
        </p:nvPicPr>
        <p:blipFill>
          <a:blip r:embed="rId2" cstate="email">
            <a:extLst>
              <a:ext uri="{28A0092B-C50C-407E-A947-70E740481C1C}">
                <a14:useLocalDpi xmlns:a14="http://schemas.microsoft.com/office/drawing/2010/main" val="0"/>
              </a:ext>
            </a:extLst>
          </a:blip>
          <a:stretch>
            <a:fillRect/>
          </a:stretch>
        </p:blipFill>
        <p:spPr>
          <a:xfrm>
            <a:off x="192087" y="163512"/>
            <a:ext cx="2905125" cy="815975"/>
          </a:xfrm>
          <a:prstGeom prst="rect">
            <a:avLst/>
          </a:prstGeom>
        </p:spPr>
      </p:pic>
    </p:spTree>
    <p:extLst>
      <p:ext uri="{BB962C8B-B14F-4D97-AF65-F5344CB8AC3E}">
        <p14:creationId xmlns:p14="http://schemas.microsoft.com/office/powerpoint/2010/main" val="40250718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6600" dirty="0">
                <a:solidFill>
                  <a:schemeClr val="accent2"/>
                </a:solidFill>
              </a:rPr>
              <a:t>Inclusion Criteria (2)</a:t>
            </a:r>
            <a:endParaRPr lang="en-US" sz="6600" dirty="0"/>
          </a:p>
        </p:txBody>
      </p:sp>
      <p:sp>
        <p:nvSpPr>
          <p:cNvPr id="6" name="Slide Number Placeholder 5"/>
          <p:cNvSpPr>
            <a:spLocks noGrp="1"/>
          </p:cNvSpPr>
          <p:nvPr>
            <p:ph type="sldNum" sz="quarter" idx="17"/>
          </p:nvPr>
        </p:nvSpPr>
        <p:spPr/>
        <p:txBody>
          <a:bodyPr/>
          <a:lstStyle/>
          <a:p>
            <a:fld id="{FCEE2C88-6C8F-484D-AF69-578F576B1F44}" type="slidenum">
              <a:rPr lang="en-US" smtClean="0"/>
              <a:pPr/>
              <a:t>17</a:t>
            </a:fld>
            <a:endParaRPr lang="en-US" dirty="0"/>
          </a:p>
        </p:txBody>
      </p:sp>
      <p:pic>
        <p:nvPicPr>
          <p:cNvPr id="7" name="Picture 6"/>
          <p:cNvPicPr/>
          <p:nvPr/>
        </p:nvPicPr>
        <p:blipFill>
          <a:blip r:embed="rId2" cstate="email">
            <a:extLst>
              <a:ext uri="{28A0092B-C50C-407E-A947-70E740481C1C}">
                <a14:useLocalDpi xmlns:a14="http://schemas.microsoft.com/office/drawing/2010/main" val="0"/>
              </a:ext>
            </a:extLst>
          </a:blip>
          <a:stretch>
            <a:fillRect/>
          </a:stretch>
        </p:blipFill>
        <p:spPr>
          <a:xfrm>
            <a:off x="192087" y="163512"/>
            <a:ext cx="2905125" cy="815975"/>
          </a:xfrm>
          <a:prstGeom prst="rect">
            <a:avLst/>
          </a:prstGeom>
        </p:spPr>
      </p:pic>
      <p:sp>
        <p:nvSpPr>
          <p:cNvPr id="8" name="Text Placeholder 3"/>
          <p:cNvSpPr>
            <a:spLocks noGrp="1"/>
          </p:cNvSpPr>
          <p:nvPr>
            <p:ph type="body" sz="quarter" idx="14"/>
          </p:nvPr>
        </p:nvSpPr>
        <p:spPr>
          <a:xfrm>
            <a:off x="2668016" y="2984218"/>
            <a:ext cx="18525744" cy="8087570"/>
          </a:xfrm>
        </p:spPr>
        <p:txBody>
          <a:bodyPr>
            <a:normAutofit lnSpcReduction="10000"/>
          </a:bodyPr>
          <a:lstStyle/>
          <a:p>
            <a:pPr marL="426728" lvl="2">
              <a:lnSpc>
                <a:spcPct val="110000"/>
              </a:lnSpc>
              <a:spcBef>
                <a:spcPts val="1867"/>
              </a:spcBef>
            </a:pPr>
            <a:r>
              <a:rPr lang="en-US" sz="3200" dirty="0">
                <a:solidFill>
                  <a:schemeClr val="accent2"/>
                </a:solidFill>
              </a:rPr>
              <a:t>Tumor located peripherally within the lung. NOTE: Peripheral is defined as not touching any surface within 2 cm of the proximal bronchial tree in all directions. See below.  Patients with non-peripheral (central) tumors are NOT eligible.</a:t>
            </a:r>
          </a:p>
          <a:p>
            <a:pPr marL="2560366" lvl="5" indent="0">
              <a:lnSpc>
                <a:spcPct val="110000"/>
              </a:lnSpc>
              <a:spcBef>
                <a:spcPts val="1867"/>
              </a:spcBef>
              <a:buNone/>
            </a:pPr>
            <a:endParaRPr lang="en-US" sz="4160" dirty="0">
              <a:solidFill>
                <a:schemeClr val="accent2"/>
              </a:solidFill>
            </a:endParaRPr>
          </a:p>
          <a:p>
            <a:pPr marL="2560366" lvl="5" indent="0">
              <a:lnSpc>
                <a:spcPct val="110000"/>
              </a:lnSpc>
              <a:spcBef>
                <a:spcPts val="1867"/>
              </a:spcBef>
              <a:buNone/>
            </a:pPr>
            <a:endParaRPr lang="en-US" sz="4160" dirty="0">
              <a:solidFill>
                <a:schemeClr val="accent2"/>
              </a:solidFill>
            </a:endParaRPr>
          </a:p>
          <a:p>
            <a:pPr marL="2560366" lvl="5" indent="0">
              <a:lnSpc>
                <a:spcPct val="110000"/>
              </a:lnSpc>
              <a:spcBef>
                <a:spcPts val="1867"/>
              </a:spcBef>
              <a:buNone/>
            </a:pPr>
            <a:endParaRPr lang="en-US" sz="4160" dirty="0">
              <a:solidFill>
                <a:schemeClr val="accent2"/>
              </a:solidFill>
            </a:endParaRPr>
          </a:p>
          <a:p>
            <a:pPr marL="426728" lvl="2">
              <a:lnSpc>
                <a:spcPct val="110000"/>
              </a:lnSpc>
              <a:spcBef>
                <a:spcPts val="1867"/>
              </a:spcBef>
            </a:pPr>
            <a:r>
              <a:rPr lang="en-US" sz="3200" dirty="0">
                <a:solidFill>
                  <a:schemeClr val="accent2"/>
                </a:solidFill>
              </a:rPr>
              <a:t>No evidence of distant metastases.</a:t>
            </a:r>
            <a:endParaRPr lang="en-US" sz="3200" b="1" dirty="0">
              <a:solidFill>
                <a:schemeClr val="accent2"/>
              </a:solidFill>
            </a:endParaRPr>
          </a:p>
          <a:p>
            <a:pPr marL="426728" lvl="2">
              <a:lnSpc>
                <a:spcPct val="110000"/>
              </a:lnSpc>
              <a:spcBef>
                <a:spcPts val="1867"/>
              </a:spcBef>
            </a:pPr>
            <a:r>
              <a:rPr lang="en-US" sz="3200" dirty="0">
                <a:solidFill>
                  <a:schemeClr val="accent2"/>
                </a:solidFill>
              </a:rPr>
              <a:t>Availability of pulmonary function tests (PFTs – spirometry, DLCO, +/- arterial blood gases) within 180 days prior to registration.  Patients with tracheotomy, </a:t>
            </a:r>
            <a:r>
              <a:rPr lang="en-US" sz="3200" dirty="0" err="1">
                <a:solidFill>
                  <a:schemeClr val="accent2"/>
                </a:solidFill>
              </a:rPr>
              <a:t>etc</a:t>
            </a:r>
            <a:r>
              <a:rPr lang="en-US" sz="3200" dirty="0">
                <a:solidFill>
                  <a:schemeClr val="accent2"/>
                </a:solidFill>
              </a:rPr>
              <a:t>, who are physically unable to perform PFTs (and therefore cannot be tested for the Major criteria in 3.1.11 below) are potentially still eligible if a study credentialed thoracic surgeon documents that the patient’s health characteristics would otherwise have been acceptable for eligibility as a high risk but nonetheless operable patient (in particular be eligible for sublobar resection).</a:t>
            </a:r>
            <a:endParaRPr lang="en-US" sz="3200" b="1" dirty="0">
              <a:solidFill>
                <a:schemeClr val="accent2"/>
              </a:solidFill>
            </a:endParaRPr>
          </a:p>
        </p:txBody>
      </p:sp>
      <p:pic>
        <p:nvPicPr>
          <p:cNvPr id="9" name="Picture 8" descr="Description: zone%20of%20central%20chest"/>
          <p:cNvPicPr/>
          <p:nvPr/>
        </p:nvPicPr>
        <p:blipFill>
          <a:blip r:embed="rId3"/>
          <a:srcRect/>
          <a:stretch>
            <a:fillRect/>
          </a:stretch>
        </p:blipFill>
        <p:spPr bwMode="auto">
          <a:xfrm>
            <a:off x="10140950" y="4086224"/>
            <a:ext cx="5461000" cy="3571875"/>
          </a:xfrm>
          <a:prstGeom prst="rect">
            <a:avLst/>
          </a:prstGeom>
          <a:noFill/>
          <a:ln w="9525">
            <a:noFill/>
            <a:miter lim="800000"/>
            <a:headEnd/>
            <a:tailEnd/>
          </a:ln>
        </p:spPr>
      </p:pic>
    </p:spTree>
    <p:extLst>
      <p:ext uri="{BB962C8B-B14F-4D97-AF65-F5344CB8AC3E}">
        <p14:creationId xmlns:p14="http://schemas.microsoft.com/office/powerpoint/2010/main" val="35878785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6600" dirty="0">
                <a:solidFill>
                  <a:schemeClr val="accent2"/>
                </a:solidFill>
              </a:rPr>
              <a:t>Inclusion Criteria (3)</a:t>
            </a:r>
            <a:endParaRPr lang="en-US" sz="6600" dirty="0"/>
          </a:p>
        </p:txBody>
      </p:sp>
      <p:sp>
        <p:nvSpPr>
          <p:cNvPr id="6" name="Slide Number Placeholder 5"/>
          <p:cNvSpPr>
            <a:spLocks noGrp="1"/>
          </p:cNvSpPr>
          <p:nvPr>
            <p:ph type="sldNum" sz="quarter" idx="17"/>
          </p:nvPr>
        </p:nvSpPr>
        <p:spPr/>
        <p:txBody>
          <a:bodyPr/>
          <a:lstStyle/>
          <a:p>
            <a:fld id="{FCEE2C88-6C8F-484D-AF69-578F576B1F44}" type="slidenum">
              <a:rPr lang="en-US" smtClean="0"/>
              <a:pPr/>
              <a:t>18</a:t>
            </a:fld>
            <a:endParaRPr lang="en-US" dirty="0"/>
          </a:p>
        </p:txBody>
      </p:sp>
      <p:pic>
        <p:nvPicPr>
          <p:cNvPr id="7" name="Picture 6"/>
          <p:cNvPicPr/>
          <p:nvPr/>
        </p:nvPicPr>
        <p:blipFill>
          <a:blip r:embed="rId2" cstate="email">
            <a:extLst>
              <a:ext uri="{28A0092B-C50C-407E-A947-70E740481C1C}">
                <a14:useLocalDpi xmlns:a14="http://schemas.microsoft.com/office/drawing/2010/main" val="0"/>
              </a:ext>
            </a:extLst>
          </a:blip>
          <a:stretch>
            <a:fillRect/>
          </a:stretch>
        </p:blipFill>
        <p:spPr>
          <a:xfrm>
            <a:off x="192087" y="163512"/>
            <a:ext cx="2905125" cy="815975"/>
          </a:xfrm>
          <a:prstGeom prst="rect">
            <a:avLst/>
          </a:prstGeom>
        </p:spPr>
      </p:pic>
      <p:sp>
        <p:nvSpPr>
          <p:cNvPr id="8" name="Text Placeholder 3"/>
          <p:cNvSpPr>
            <a:spLocks noGrp="1"/>
          </p:cNvSpPr>
          <p:nvPr>
            <p:ph type="body" sz="quarter" idx="14"/>
          </p:nvPr>
        </p:nvSpPr>
        <p:spPr>
          <a:xfrm>
            <a:off x="2668016" y="2381250"/>
            <a:ext cx="18525744" cy="8690538"/>
          </a:xfrm>
        </p:spPr>
        <p:txBody>
          <a:bodyPr>
            <a:normAutofit/>
          </a:bodyPr>
          <a:lstStyle/>
          <a:p>
            <a:pPr marL="426728" lvl="2">
              <a:lnSpc>
                <a:spcPct val="110000"/>
              </a:lnSpc>
              <a:spcBef>
                <a:spcPts val="1867"/>
              </a:spcBef>
            </a:pPr>
            <a:r>
              <a:rPr lang="en-US" sz="3200" dirty="0">
                <a:solidFill>
                  <a:schemeClr val="accent2"/>
                </a:solidFill>
              </a:rPr>
              <a:t>Patient at high-risk for surgery by meeting a minimum of one major criteria or two minor criteria as described below:</a:t>
            </a:r>
          </a:p>
          <a:p>
            <a:pPr marL="1280183" lvl="3">
              <a:lnSpc>
                <a:spcPct val="110000"/>
              </a:lnSpc>
              <a:spcBef>
                <a:spcPts val="1867"/>
              </a:spcBef>
            </a:pPr>
            <a:r>
              <a:rPr lang="en-US" sz="2800" dirty="0">
                <a:solidFill>
                  <a:schemeClr val="accent2"/>
                </a:solidFill>
              </a:rPr>
              <a:t>Major Criteria</a:t>
            </a:r>
          </a:p>
          <a:p>
            <a:pPr lvl="2"/>
            <a:r>
              <a:rPr lang="en-US" sz="2000" dirty="0">
                <a:solidFill>
                  <a:schemeClr val="accent2"/>
                </a:solidFill>
              </a:rPr>
              <a:t>FEV1 ≤ 50% predicted (pre-bronchodilator value)</a:t>
            </a:r>
            <a:endParaRPr lang="en-US" dirty="0">
              <a:solidFill>
                <a:schemeClr val="accent2"/>
              </a:solidFill>
            </a:endParaRPr>
          </a:p>
          <a:p>
            <a:pPr lvl="2"/>
            <a:r>
              <a:rPr lang="en-US" sz="2000" dirty="0">
                <a:solidFill>
                  <a:schemeClr val="accent2"/>
                </a:solidFill>
              </a:rPr>
              <a:t>DLCO ≤ 50% predicted (pre-bronchodilator value)</a:t>
            </a:r>
            <a:endParaRPr lang="en-US" dirty="0">
              <a:solidFill>
                <a:schemeClr val="accent2"/>
              </a:solidFill>
            </a:endParaRPr>
          </a:p>
          <a:p>
            <a:pPr marL="1280183" lvl="3">
              <a:lnSpc>
                <a:spcPct val="110000"/>
              </a:lnSpc>
              <a:spcBef>
                <a:spcPts val="1867"/>
              </a:spcBef>
            </a:pPr>
            <a:r>
              <a:rPr lang="en-US" sz="2800" dirty="0">
                <a:solidFill>
                  <a:schemeClr val="accent2"/>
                </a:solidFill>
              </a:rPr>
              <a:t>Minor Criteria</a:t>
            </a:r>
          </a:p>
          <a:p>
            <a:pPr lvl="2"/>
            <a:r>
              <a:rPr lang="en-US" sz="2000" dirty="0">
                <a:solidFill>
                  <a:schemeClr val="accent2"/>
                </a:solidFill>
              </a:rPr>
              <a:t>Age ≥75</a:t>
            </a:r>
          </a:p>
          <a:p>
            <a:pPr lvl="2"/>
            <a:r>
              <a:rPr lang="en-US" sz="2000" dirty="0">
                <a:solidFill>
                  <a:schemeClr val="accent2"/>
                </a:solidFill>
              </a:rPr>
              <a:t>FEV1 51-60% predicted (pre-bronchodilator value)</a:t>
            </a:r>
          </a:p>
          <a:p>
            <a:pPr lvl="2"/>
            <a:r>
              <a:rPr lang="en-US" sz="2000" dirty="0">
                <a:solidFill>
                  <a:schemeClr val="accent2"/>
                </a:solidFill>
              </a:rPr>
              <a:t>DLCO 51-60% predicted (pre-bronchodilator value)</a:t>
            </a:r>
          </a:p>
          <a:p>
            <a:pPr lvl="2"/>
            <a:r>
              <a:rPr lang="en-US" sz="2000" dirty="0">
                <a:solidFill>
                  <a:schemeClr val="accent2"/>
                </a:solidFill>
              </a:rPr>
              <a:t>Pulmonary hypertension (defined as a pulmonary artery systolic pressure greater than 40mm Hg) as estimated by echocardiography or right heart catheterization</a:t>
            </a:r>
          </a:p>
          <a:p>
            <a:pPr lvl="2"/>
            <a:r>
              <a:rPr lang="en-US" sz="2000" dirty="0">
                <a:solidFill>
                  <a:schemeClr val="accent2"/>
                </a:solidFill>
              </a:rPr>
              <a:t>Study credentialed thoracic surgeon believes the patient is potentially operable but that a lobectomy or pneumonectomy would be poorly tolerated by the patient for tangible or intangible reasons. The belief must be declared and documented in the medical record prior to randomization.</a:t>
            </a:r>
          </a:p>
          <a:p>
            <a:pPr lvl="2"/>
            <a:r>
              <a:rPr lang="en-US" sz="2000" dirty="0">
                <a:solidFill>
                  <a:schemeClr val="accent2"/>
                </a:solidFill>
              </a:rPr>
              <a:t>Poor left ventricular function (defined as an ejection fraction of 40% or less)</a:t>
            </a:r>
          </a:p>
          <a:p>
            <a:pPr lvl="2"/>
            <a:r>
              <a:rPr lang="en-US" sz="2000" dirty="0">
                <a:solidFill>
                  <a:schemeClr val="accent2"/>
                </a:solidFill>
              </a:rPr>
              <a:t>Resting or Exercise Arterial pO2 ≤ 55 mm Hg or SpO2 ≤ 88%</a:t>
            </a:r>
          </a:p>
          <a:p>
            <a:pPr lvl="2"/>
            <a:r>
              <a:rPr lang="en-US" sz="2000" dirty="0">
                <a:solidFill>
                  <a:schemeClr val="accent2"/>
                </a:solidFill>
              </a:rPr>
              <a:t>pCO2 &gt; 45 mm Hg</a:t>
            </a:r>
          </a:p>
          <a:p>
            <a:pPr lvl="2"/>
            <a:r>
              <a:rPr lang="en-US" sz="2000" dirty="0">
                <a:solidFill>
                  <a:schemeClr val="accent2"/>
                </a:solidFill>
              </a:rPr>
              <a:t>Modified Medical Research Council (MMRC) Dyspnea Scale ≥ 3.</a:t>
            </a:r>
          </a:p>
          <a:p>
            <a:pPr lvl="2"/>
            <a:endParaRPr lang="en-US" dirty="0">
              <a:solidFill>
                <a:schemeClr val="accent2"/>
              </a:solidFill>
            </a:endParaRPr>
          </a:p>
          <a:p>
            <a:pPr lvl="2"/>
            <a:endParaRPr lang="en-US" dirty="0">
              <a:solidFill>
                <a:schemeClr val="accent2"/>
              </a:solidFill>
            </a:endParaRPr>
          </a:p>
          <a:p>
            <a:pPr lvl="2"/>
            <a:endParaRPr lang="en-US" dirty="0">
              <a:solidFill>
                <a:schemeClr val="accent2"/>
              </a:solidFill>
            </a:endParaRPr>
          </a:p>
          <a:p>
            <a:pPr lvl="2"/>
            <a:endParaRPr lang="en-US" dirty="0">
              <a:solidFill>
                <a:schemeClr val="accent2"/>
              </a:solidFill>
            </a:endParaRPr>
          </a:p>
          <a:p>
            <a:pPr lvl="2"/>
            <a:endParaRPr lang="en-US" dirty="0">
              <a:solidFill>
                <a:schemeClr val="accent2"/>
              </a:solidFill>
            </a:endParaRPr>
          </a:p>
          <a:p>
            <a:pPr lvl="2"/>
            <a:endParaRPr lang="en-US" dirty="0">
              <a:solidFill>
                <a:schemeClr val="accent2"/>
              </a:solidFill>
            </a:endParaRPr>
          </a:p>
          <a:p>
            <a:pPr marL="2133638" lvl="4">
              <a:lnSpc>
                <a:spcPct val="110000"/>
              </a:lnSpc>
              <a:spcBef>
                <a:spcPts val="1867"/>
              </a:spcBef>
            </a:pPr>
            <a:endParaRPr lang="en-US" sz="2900" dirty="0">
              <a:solidFill>
                <a:schemeClr val="accent2"/>
              </a:solidFill>
            </a:endParaRPr>
          </a:p>
          <a:p>
            <a:pPr marL="0" indent="0">
              <a:buNone/>
            </a:pPr>
            <a:endParaRPr lang="en-US" dirty="0"/>
          </a:p>
        </p:txBody>
      </p:sp>
      <p:graphicFrame>
        <p:nvGraphicFramePr>
          <p:cNvPr id="11" name="Table 10"/>
          <p:cNvGraphicFramePr>
            <a:graphicFrameLocks noGrp="1"/>
          </p:cNvGraphicFramePr>
          <p:nvPr>
            <p:extLst>
              <p:ext uri="{D42A27DB-BD31-4B8C-83A1-F6EECF244321}">
                <p14:modId xmlns:p14="http://schemas.microsoft.com/office/powerpoint/2010/main" val="1158604177"/>
              </p:ext>
            </p:extLst>
          </p:nvPr>
        </p:nvGraphicFramePr>
        <p:xfrm>
          <a:off x="13525500" y="8229601"/>
          <a:ext cx="7668260" cy="3446689"/>
        </p:xfrm>
        <a:graphic>
          <a:graphicData uri="http://schemas.openxmlformats.org/drawingml/2006/table">
            <a:tbl>
              <a:tblPr firstRow="1" firstCol="1" lastRow="1" lastCol="1" bandRow="1" bandCol="1">
                <a:tableStyleId>{5C22544A-7EE6-4342-B048-85BDC9FD1C3A}</a:tableStyleId>
              </a:tblPr>
              <a:tblGrid>
                <a:gridCol w="1066575">
                  <a:extLst>
                    <a:ext uri="{9D8B030D-6E8A-4147-A177-3AD203B41FA5}">
                      <a16:colId xmlns:a16="http://schemas.microsoft.com/office/drawing/2014/main" val="20000"/>
                    </a:ext>
                  </a:extLst>
                </a:gridCol>
                <a:gridCol w="6601685">
                  <a:extLst>
                    <a:ext uri="{9D8B030D-6E8A-4147-A177-3AD203B41FA5}">
                      <a16:colId xmlns:a16="http://schemas.microsoft.com/office/drawing/2014/main" val="20001"/>
                    </a:ext>
                  </a:extLst>
                </a:gridCol>
              </a:tblGrid>
              <a:tr h="450192">
                <a:tc>
                  <a:txBody>
                    <a:bodyPr/>
                    <a:lstStyle/>
                    <a:p>
                      <a:pPr marL="0" marR="0" algn="just">
                        <a:spcBef>
                          <a:spcPts val="100"/>
                        </a:spcBef>
                        <a:spcAft>
                          <a:spcPts val="100"/>
                        </a:spcAft>
                        <a:tabLst>
                          <a:tab pos="0" algn="l"/>
                          <a:tab pos="457200" algn="l"/>
                        </a:tabLst>
                      </a:pPr>
                      <a:r>
                        <a:rPr lang="en-US" sz="1800">
                          <a:effectLst/>
                        </a:rPr>
                        <a:t>Grade</a:t>
                      </a:r>
                      <a:endParaRPr lang="en-US" sz="2000">
                        <a:effectLst/>
                        <a:latin typeface="Times New Roman"/>
                        <a:ea typeface="Times New Roman"/>
                      </a:endParaRPr>
                    </a:p>
                  </a:txBody>
                  <a:tcPr marL="68580" marR="68580" marT="0" marB="0"/>
                </a:tc>
                <a:tc>
                  <a:txBody>
                    <a:bodyPr/>
                    <a:lstStyle/>
                    <a:p>
                      <a:pPr marL="0" marR="0" algn="just">
                        <a:spcBef>
                          <a:spcPts val="100"/>
                        </a:spcBef>
                        <a:spcAft>
                          <a:spcPts val="100"/>
                        </a:spcAft>
                        <a:tabLst>
                          <a:tab pos="0" algn="l"/>
                          <a:tab pos="457200" algn="l"/>
                        </a:tabLst>
                      </a:pPr>
                      <a:r>
                        <a:rPr lang="en-US" sz="1800">
                          <a:effectLst/>
                        </a:rPr>
                        <a:t>Description</a:t>
                      </a:r>
                      <a:endParaRPr lang="en-US" sz="2000">
                        <a:effectLst/>
                        <a:latin typeface="Times New Roman"/>
                        <a:ea typeface="Times New Roman"/>
                      </a:endParaRPr>
                    </a:p>
                  </a:txBody>
                  <a:tcPr marL="68580" marR="68580" marT="0" marB="0"/>
                </a:tc>
                <a:extLst>
                  <a:ext uri="{0D108BD9-81ED-4DB2-BD59-A6C34878D82A}">
                    <a16:rowId xmlns:a16="http://schemas.microsoft.com/office/drawing/2014/main" val="10000"/>
                  </a:ext>
                </a:extLst>
              </a:tr>
              <a:tr h="450192">
                <a:tc>
                  <a:txBody>
                    <a:bodyPr/>
                    <a:lstStyle/>
                    <a:p>
                      <a:pPr marL="0" marR="0" algn="ctr">
                        <a:spcBef>
                          <a:spcPts val="100"/>
                        </a:spcBef>
                        <a:spcAft>
                          <a:spcPts val="100"/>
                        </a:spcAft>
                        <a:tabLst>
                          <a:tab pos="0" algn="l"/>
                          <a:tab pos="457200" algn="l"/>
                        </a:tabLst>
                      </a:pPr>
                      <a:r>
                        <a:rPr lang="en-US" sz="1800">
                          <a:effectLst/>
                        </a:rPr>
                        <a:t>0</a:t>
                      </a:r>
                      <a:endParaRPr lang="en-US" sz="2000">
                        <a:effectLst/>
                        <a:latin typeface="Times New Roman"/>
                        <a:ea typeface="Times New Roman"/>
                      </a:endParaRPr>
                    </a:p>
                  </a:txBody>
                  <a:tcPr marL="68580" marR="68580" marT="0" marB="0" anchor="ctr"/>
                </a:tc>
                <a:tc>
                  <a:txBody>
                    <a:bodyPr/>
                    <a:lstStyle/>
                    <a:p>
                      <a:pPr marL="0" marR="0" algn="just">
                        <a:spcBef>
                          <a:spcPts val="100"/>
                        </a:spcBef>
                        <a:spcAft>
                          <a:spcPts val="100"/>
                        </a:spcAft>
                        <a:tabLst>
                          <a:tab pos="0" algn="l"/>
                          <a:tab pos="457200" algn="l"/>
                        </a:tabLst>
                      </a:pPr>
                      <a:r>
                        <a:rPr lang="en-US" sz="1800">
                          <a:effectLst/>
                        </a:rPr>
                        <a:t>No breathlessness except with strenuous exercise</a:t>
                      </a:r>
                      <a:endParaRPr lang="en-US" sz="2000">
                        <a:effectLst/>
                        <a:latin typeface="Times New Roman"/>
                        <a:ea typeface="Times New Roman"/>
                      </a:endParaRPr>
                    </a:p>
                  </a:txBody>
                  <a:tcPr marL="68580" marR="68580" marT="0" marB="0" anchor="ctr"/>
                </a:tc>
                <a:extLst>
                  <a:ext uri="{0D108BD9-81ED-4DB2-BD59-A6C34878D82A}">
                    <a16:rowId xmlns:a16="http://schemas.microsoft.com/office/drawing/2014/main" val="10001"/>
                  </a:ext>
                </a:extLst>
              </a:tr>
              <a:tr h="450192">
                <a:tc>
                  <a:txBody>
                    <a:bodyPr/>
                    <a:lstStyle/>
                    <a:p>
                      <a:pPr marL="0" marR="0" algn="ctr">
                        <a:spcBef>
                          <a:spcPts val="100"/>
                        </a:spcBef>
                        <a:spcAft>
                          <a:spcPts val="100"/>
                        </a:spcAft>
                        <a:tabLst>
                          <a:tab pos="0" algn="l"/>
                          <a:tab pos="457200" algn="l"/>
                        </a:tabLst>
                      </a:pPr>
                      <a:r>
                        <a:rPr lang="en-US" sz="1800">
                          <a:effectLst/>
                        </a:rPr>
                        <a:t>1</a:t>
                      </a:r>
                      <a:endParaRPr lang="en-US" sz="2000">
                        <a:effectLst/>
                        <a:latin typeface="Times New Roman"/>
                        <a:ea typeface="Times New Roman"/>
                      </a:endParaRPr>
                    </a:p>
                  </a:txBody>
                  <a:tcPr marL="68580" marR="68580" marT="0" marB="0" anchor="ctr"/>
                </a:tc>
                <a:tc>
                  <a:txBody>
                    <a:bodyPr/>
                    <a:lstStyle/>
                    <a:p>
                      <a:pPr marL="0" marR="0" algn="just">
                        <a:spcBef>
                          <a:spcPts val="100"/>
                        </a:spcBef>
                        <a:spcAft>
                          <a:spcPts val="100"/>
                        </a:spcAft>
                        <a:tabLst>
                          <a:tab pos="0" algn="l"/>
                          <a:tab pos="457200" algn="l"/>
                        </a:tabLst>
                      </a:pPr>
                      <a:r>
                        <a:rPr lang="en-US" sz="1800">
                          <a:effectLst/>
                        </a:rPr>
                        <a:t>Breathlessness when hurrying on the level or walking up a slight hill</a:t>
                      </a:r>
                      <a:endParaRPr lang="en-US" sz="2000">
                        <a:effectLst/>
                        <a:latin typeface="Times New Roman"/>
                        <a:ea typeface="Times New Roman"/>
                      </a:endParaRPr>
                    </a:p>
                  </a:txBody>
                  <a:tcPr marL="68580" marR="68580" marT="0" marB="0" anchor="ctr"/>
                </a:tc>
                <a:extLst>
                  <a:ext uri="{0D108BD9-81ED-4DB2-BD59-A6C34878D82A}">
                    <a16:rowId xmlns:a16="http://schemas.microsoft.com/office/drawing/2014/main" val="10002"/>
                  </a:ext>
                </a:extLst>
              </a:tr>
              <a:tr h="900385">
                <a:tc>
                  <a:txBody>
                    <a:bodyPr/>
                    <a:lstStyle/>
                    <a:p>
                      <a:pPr marL="0" marR="0" algn="ctr">
                        <a:spcBef>
                          <a:spcPts val="100"/>
                        </a:spcBef>
                        <a:spcAft>
                          <a:spcPts val="100"/>
                        </a:spcAft>
                        <a:tabLst>
                          <a:tab pos="0" algn="l"/>
                          <a:tab pos="457200" algn="l"/>
                        </a:tabLst>
                      </a:pPr>
                      <a:r>
                        <a:rPr lang="en-US" sz="1800">
                          <a:effectLst/>
                        </a:rPr>
                        <a:t>2</a:t>
                      </a:r>
                      <a:endParaRPr lang="en-US" sz="2000">
                        <a:effectLst/>
                        <a:latin typeface="Times New Roman"/>
                        <a:ea typeface="Times New Roman"/>
                      </a:endParaRPr>
                    </a:p>
                  </a:txBody>
                  <a:tcPr marL="68580" marR="68580" marT="0" marB="0" anchor="ctr"/>
                </a:tc>
                <a:tc>
                  <a:txBody>
                    <a:bodyPr/>
                    <a:lstStyle/>
                    <a:p>
                      <a:pPr marL="0" marR="0" algn="just">
                        <a:spcBef>
                          <a:spcPts val="100"/>
                        </a:spcBef>
                        <a:spcAft>
                          <a:spcPts val="100"/>
                        </a:spcAft>
                        <a:tabLst>
                          <a:tab pos="0" algn="l"/>
                          <a:tab pos="457200" algn="l"/>
                        </a:tabLst>
                      </a:pPr>
                      <a:r>
                        <a:rPr lang="en-US" sz="1800">
                          <a:effectLst/>
                        </a:rPr>
                        <a:t>Walks slower than people of the same age on the level because of breathlessness or has to stop for breath when walking at own pace on the level</a:t>
                      </a:r>
                      <a:endParaRPr lang="en-US" sz="2000">
                        <a:effectLst/>
                        <a:latin typeface="Times New Roman"/>
                        <a:ea typeface="Times New Roman"/>
                      </a:endParaRPr>
                    </a:p>
                  </a:txBody>
                  <a:tcPr marL="68580" marR="68580" marT="0" marB="0" anchor="ctr"/>
                </a:tc>
                <a:extLst>
                  <a:ext uri="{0D108BD9-81ED-4DB2-BD59-A6C34878D82A}">
                    <a16:rowId xmlns:a16="http://schemas.microsoft.com/office/drawing/2014/main" val="10003"/>
                  </a:ext>
                </a:extLst>
              </a:tr>
              <a:tr h="450192">
                <a:tc>
                  <a:txBody>
                    <a:bodyPr/>
                    <a:lstStyle/>
                    <a:p>
                      <a:pPr marL="0" marR="0" algn="ctr">
                        <a:spcBef>
                          <a:spcPts val="100"/>
                        </a:spcBef>
                        <a:spcAft>
                          <a:spcPts val="100"/>
                        </a:spcAft>
                        <a:tabLst>
                          <a:tab pos="0" algn="l"/>
                          <a:tab pos="457200" algn="l"/>
                        </a:tabLst>
                      </a:pPr>
                      <a:r>
                        <a:rPr lang="en-US" sz="1800">
                          <a:effectLst/>
                        </a:rPr>
                        <a:t>3</a:t>
                      </a:r>
                      <a:endParaRPr lang="en-US" sz="2000">
                        <a:effectLst/>
                        <a:latin typeface="Times New Roman"/>
                        <a:ea typeface="Times New Roman"/>
                      </a:endParaRPr>
                    </a:p>
                  </a:txBody>
                  <a:tcPr marL="68580" marR="68580" marT="0" marB="0" anchor="ctr"/>
                </a:tc>
                <a:tc>
                  <a:txBody>
                    <a:bodyPr/>
                    <a:lstStyle/>
                    <a:p>
                      <a:pPr marL="0" marR="0" algn="just">
                        <a:spcBef>
                          <a:spcPts val="100"/>
                        </a:spcBef>
                        <a:spcAft>
                          <a:spcPts val="100"/>
                        </a:spcAft>
                        <a:tabLst>
                          <a:tab pos="0" algn="l"/>
                          <a:tab pos="457200" algn="l"/>
                        </a:tabLst>
                      </a:pPr>
                      <a:r>
                        <a:rPr lang="en-US" sz="1800">
                          <a:effectLst/>
                        </a:rPr>
                        <a:t>Stops for breath after walking about 100 yards or a few minutes on the level</a:t>
                      </a:r>
                      <a:endParaRPr lang="en-US" sz="2000">
                        <a:effectLst/>
                        <a:latin typeface="Times New Roman"/>
                        <a:ea typeface="Times New Roman"/>
                      </a:endParaRPr>
                    </a:p>
                  </a:txBody>
                  <a:tcPr marL="68580" marR="68580" marT="0" marB="0" anchor="ctr"/>
                </a:tc>
                <a:extLst>
                  <a:ext uri="{0D108BD9-81ED-4DB2-BD59-A6C34878D82A}">
                    <a16:rowId xmlns:a16="http://schemas.microsoft.com/office/drawing/2014/main" val="10004"/>
                  </a:ext>
                </a:extLst>
              </a:tr>
              <a:tr h="450192">
                <a:tc>
                  <a:txBody>
                    <a:bodyPr/>
                    <a:lstStyle/>
                    <a:p>
                      <a:pPr marL="0" marR="0" algn="ctr">
                        <a:spcBef>
                          <a:spcPts val="100"/>
                        </a:spcBef>
                        <a:spcAft>
                          <a:spcPts val="100"/>
                        </a:spcAft>
                        <a:tabLst>
                          <a:tab pos="0" algn="l"/>
                          <a:tab pos="457200" algn="l"/>
                        </a:tabLst>
                      </a:pPr>
                      <a:r>
                        <a:rPr lang="en-US" sz="1800">
                          <a:effectLst/>
                        </a:rPr>
                        <a:t>4</a:t>
                      </a:r>
                      <a:endParaRPr lang="en-US" sz="2000">
                        <a:effectLst/>
                        <a:latin typeface="Times New Roman"/>
                        <a:ea typeface="Times New Roman"/>
                      </a:endParaRPr>
                    </a:p>
                  </a:txBody>
                  <a:tcPr marL="68580" marR="68580" marT="0" marB="0" anchor="ctr"/>
                </a:tc>
                <a:tc>
                  <a:txBody>
                    <a:bodyPr/>
                    <a:lstStyle/>
                    <a:p>
                      <a:pPr marL="0" marR="0" algn="just">
                        <a:spcBef>
                          <a:spcPts val="100"/>
                        </a:spcBef>
                        <a:spcAft>
                          <a:spcPts val="100"/>
                        </a:spcAft>
                        <a:tabLst>
                          <a:tab pos="0" algn="l"/>
                          <a:tab pos="457200" algn="l"/>
                        </a:tabLst>
                      </a:pPr>
                      <a:r>
                        <a:rPr lang="en-US" sz="1800" dirty="0">
                          <a:effectLst/>
                        </a:rPr>
                        <a:t>Too breathless to leave the house or breathless when dressing or undressing</a:t>
                      </a:r>
                      <a:endParaRPr lang="en-US" sz="2000" dirty="0">
                        <a:effectLst/>
                        <a:latin typeface="Times New Roman"/>
                        <a:ea typeface="Times New Roman"/>
                      </a:endParaRPr>
                    </a:p>
                  </a:txBody>
                  <a:tcPr marL="68580" marR="68580" marT="0" marB="0" anchor="ct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7464531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6600" dirty="0">
                <a:solidFill>
                  <a:schemeClr val="accent2"/>
                </a:solidFill>
              </a:rPr>
              <a:t>Inclusion Criteria (4)</a:t>
            </a:r>
            <a:endParaRPr lang="en-US" sz="6600" dirty="0"/>
          </a:p>
        </p:txBody>
      </p:sp>
      <p:sp>
        <p:nvSpPr>
          <p:cNvPr id="4" name="Text Placeholder 3"/>
          <p:cNvSpPr>
            <a:spLocks noGrp="1"/>
          </p:cNvSpPr>
          <p:nvPr>
            <p:ph type="body" sz="quarter" idx="14"/>
          </p:nvPr>
        </p:nvSpPr>
        <p:spPr>
          <a:xfrm>
            <a:off x="2808859" y="2955854"/>
            <a:ext cx="18525744" cy="8087570"/>
          </a:xfrm>
        </p:spPr>
        <p:txBody>
          <a:bodyPr>
            <a:normAutofit fontScale="92500"/>
          </a:bodyPr>
          <a:lstStyle/>
          <a:p>
            <a:pPr marL="426728" lvl="2">
              <a:lnSpc>
                <a:spcPct val="110000"/>
              </a:lnSpc>
              <a:spcBef>
                <a:spcPts val="1867"/>
              </a:spcBef>
            </a:pPr>
            <a:r>
              <a:rPr lang="en-US" sz="3100" dirty="0">
                <a:solidFill>
                  <a:schemeClr val="accent2"/>
                </a:solidFill>
              </a:rPr>
              <a:t>No prior intra-thoracic radiation therapy for previously identified intra-thoracic primary tumor (e.g. previous lung cancer) on the ipsilateral side.  NOTE: Previous radiotherapy as part of treatment for head and neck, breast, or other non-thoracic cancer is permitted to the ipsilateral side so long as possible radiation fields would not overlap. NOTE:  Radiotherapy to the contralateral lung is allowed so long as it was completed more than 3 years prior to randomization and there is no overlap of radiation fields.  </a:t>
            </a:r>
          </a:p>
          <a:p>
            <a:pPr marL="426728" lvl="2">
              <a:lnSpc>
                <a:spcPct val="110000"/>
              </a:lnSpc>
              <a:spcBef>
                <a:spcPts val="1867"/>
              </a:spcBef>
            </a:pPr>
            <a:r>
              <a:rPr lang="en-US" sz="3100" dirty="0">
                <a:solidFill>
                  <a:schemeClr val="accent2"/>
                </a:solidFill>
              </a:rPr>
              <a:t>Previous chemotherapy, radiotherapy, or surgical resection specifically for the lung cancer being treated on this protocol is NOT permitted. </a:t>
            </a:r>
          </a:p>
          <a:p>
            <a:pPr marL="426728" lvl="2">
              <a:lnSpc>
                <a:spcPct val="110000"/>
              </a:lnSpc>
              <a:spcBef>
                <a:spcPts val="1867"/>
              </a:spcBef>
            </a:pPr>
            <a:r>
              <a:rPr lang="en-US" sz="3100" dirty="0">
                <a:solidFill>
                  <a:schemeClr val="accent2"/>
                </a:solidFill>
              </a:rPr>
              <a:t>No prior lung resection on the ipsilateral side. </a:t>
            </a:r>
          </a:p>
          <a:p>
            <a:pPr marL="426728" lvl="2">
              <a:lnSpc>
                <a:spcPct val="110000"/>
              </a:lnSpc>
              <a:spcBef>
                <a:spcPts val="1867"/>
              </a:spcBef>
            </a:pPr>
            <a:r>
              <a:rPr lang="fr-CA" sz="3100" dirty="0">
                <a:solidFill>
                  <a:schemeClr val="accent2"/>
                </a:solidFill>
              </a:rPr>
              <a:t>Non-</a:t>
            </a:r>
            <a:r>
              <a:rPr lang="fr-CA" sz="3100" dirty="0" err="1">
                <a:solidFill>
                  <a:schemeClr val="accent2"/>
                </a:solidFill>
              </a:rPr>
              <a:t>pregnant</a:t>
            </a:r>
            <a:r>
              <a:rPr lang="fr-CA" sz="3100" dirty="0">
                <a:solidFill>
                  <a:schemeClr val="accent2"/>
                </a:solidFill>
              </a:rPr>
              <a:t> and non-</a:t>
            </a:r>
            <a:r>
              <a:rPr lang="fr-CA" sz="3100" dirty="0" err="1">
                <a:solidFill>
                  <a:schemeClr val="accent2"/>
                </a:solidFill>
              </a:rPr>
              <a:t>lactating</a:t>
            </a:r>
            <a:r>
              <a:rPr lang="fr-CA" sz="3100" dirty="0">
                <a:solidFill>
                  <a:schemeClr val="accent2"/>
                </a:solidFill>
              </a:rPr>
              <a:t>. </a:t>
            </a:r>
            <a:r>
              <a:rPr lang="en-US" sz="3100" dirty="0">
                <a:solidFill>
                  <a:schemeClr val="accent2"/>
                </a:solidFill>
              </a:rPr>
              <a:t>Women of child-bearing potential must have a negative urine or serum pregnancy test prior to registration. </a:t>
            </a:r>
            <a:r>
              <a:rPr lang="en-US" sz="3100" dirty="0" err="1">
                <a:solidFill>
                  <a:schemeClr val="accent2"/>
                </a:solidFill>
              </a:rPr>
              <a:t>Peri</a:t>
            </a:r>
            <a:r>
              <a:rPr lang="en-US" sz="3100" dirty="0">
                <a:solidFill>
                  <a:schemeClr val="accent2"/>
                </a:solidFill>
              </a:rPr>
              <a:t>-menopausal women must be </a:t>
            </a:r>
            <a:r>
              <a:rPr lang="en-US" sz="3100" dirty="0" err="1">
                <a:solidFill>
                  <a:schemeClr val="accent2"/>
                </a:solidFill>
              </a:rPr>
              <a:t>amenorrheic</a:t>
            </a:r>
            <a:r>
              <a:rPr lang="en-US" sz="3100" dirty="0">
                <a:solidFill>
                  <a:schemeClr val="accent2"/>
                </a:solidFill>
              </a:rPr>
              <a:t> &gt; 12 months prior to registration to be considered not of childbearing potential. </a:t>
            </a:r>
          </a:p>
          <a:p>
            <a:pPr marL="426728" lvl="2">
              <a:lnSpc>
                <a:spcPct val="110000"/>
              </a:lnSpc>
              <a:spcBef>
                <a:spcPts val="1867"/>
              </a:spcBef>
            </a:pPr>
            <a:r>
              <a:rPr lang="en-US" sz="3100" dirty="0">
                <a:solidFill>
                  <a:schemeClr val="accent2"/>
                </a:solidFill>
              </a:rPr>
              <a:t>No prior invasive malignancy, unless disease-free for ≥ 3 years prior to registration (exceptions: non-melanoma skin cancer, in-situ cancers).</a:t>
            </a:r>
          </a:p>
          <a:p>
            <a:pPr marL="426728" lvl="2">
              <a:lnSpc>
                <a:spcPct val="110000"/>
              </a:lnSpc>
              <a:spcBef>
                <a:spcPts val="1867"/>
              </a:spcBef>
            </a:pPr>
            <a:r>
              <a:rPr lang="en-US" sz="3100" dirty="0">
                <a:solidFill>
                  <a:schemeClr val="accent2"/>
                </a:solidFill>
              </a:rPr>
              <a:t>Ability to understand and sign a written informed consent.</a:t>
            </a:r>
          </a:p>
        </p:txBody>
      </p:sp>
      <p:sp>
        <p:nvSpPr>
          <p:cNvPr id="6" name="Slide Number Placeholder 5"/>
          <p:cNvSpPr>
            <a:spLocks noGrp="1"/>
          </p:cNvSpPr>
          <p:nvPr>
            <p:ph type="sldNum" sz="quarter" idx="17"/>
          </p:nvPr>
        </p:nvSpPr>
        <p:spPr/>
        <p:txBody>
          <a:bodyPr/>
          <a:lstStyle/>
          <a:p>
            <a:fld id="{FCEE2C88-6C8F-484D-AF69-578F576B1F44}" type="slidenum">
              <a:rPr lang="en-US" smtClean="0"/>
              <a:pPr/>
              <a:t>19</a:t>
            </a:fld>
            <a:endParaRPr lang="en-US" dirty="0"/>
          </a:p>
        </p:txBody>
      </p:sp>
      <p:pic>
        <p:nvPicPr>
          <p:cNvPr id="7" name="Picture 6"/>
          <p:cNvPicPr/>
          <p:nvPr/>
        </p:nvPicPr>
        <p:blipFill>
          <a:blip r:embed="rId2" cstate="email">
            <a:extLst>
              <a:ext uri="{28A0092B-C50C-407E-A947-70E740481C1C}">
                <a14:useLocalDpi xmlns:a14="http://schemas.microsoft.com/office/drawing/2010/main" val="0"/>
              </a:ext>
            </a:extLst>
          </a:blip>
          <a:stretch>
            <a:fillRect/>
          </a:stretch>
        </p:blipFill>
        <p:spPr>
          <a:xfrm>
            <a:off x="192087" y="163512"/>
            <a:ext cx="2905125" cy="815975"/>
          </a:xfrm>
          <a:prstGeom prst="rect">
            <a:avLst/>
          </a:prstGeom>
        </p:spPr>
      </p:pic>
    </p:spTree>
    <p:extLst>
      <p:ext uri="{BB962C8B-B14F-4D97-AF65-F5344CB8AC3E}">
        <p14:creationId xmlns:p14="http://schemas.microsoft.com/office/powerpoint/2010/main" val="11391578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3494547" y="4804751"/>
            <a:ext cx="6401111" cy="2211952"/>
          </a:xfrm>
          <a:prstGeom prst="rect">
            <a:avLst/>
          </a:prstGeom>
          <a:noFill/>
        </p:spPr>
        <p:txBody>
          <a:bodyPr wrap="none" rtlCol="0">
            <a:spAutoFit/>
          </a:bodyPr>
          <a:lstStyle/>
          <a:p>
            <a:pPr>
              <a:lnSpc>
                <a:spcPct val="90000"/>
              </a:lnSpc>
            </a:pPr>
            <a:r>
              <a:rPr lang="en-US" sz="15304" dirty="0">
                <a:solidFill>
                  <a:schemeClr val="accent2"/>
                </a:solidFill>
                <a:latin typeface="Arial"/>
                <a:cs typeface="Arial"/>
              </a:rPr>
              <a:t>Jolt-Ca</a:t>
            </a:r>
            <a:endParaRPr lang="en-US" sz="15304" b="1" dirty="0">
              <a:solidFill>
                <a:schemeClr val="tx2"/>
              </a:solidFill>
              <a:latin typeface="Arial"/>
              <a:cs typeface="Arial"/>
            </a:endParaRPr>
          </a:p>
        </p:txBody>
      </p:sp>
      <p:sp>
        <p:nvSpPr>
          <p:cNvPr id="18" name="TextBox 17"/>
          <p:cNvSpPr txBox="1"/>
          <p:nvPr/>
        </p:nvSpPr>
        <p:spPr>
          <a:xfrm>
            <a:off x="3533319" y="6459461"/>
            <a:ext cx="17023309" cy="2723823"/>
          </a:xfrm>
          <a:prstGeom prst="rect">
            <a:avLst/>
          </a:prstGeom>
          <a:noFill/>
        </p:spPr>
        <p:txBody>
          <a:bodyPr wrap="square" rtlCol="0">
            <a:spAutoFit/>
          </a:bodyPr>
          <a:lstStyle/>
          <a:p>
            <a:pPr>
              <a:lnSpc>
                <a:spcPct val="90000"/>
              </a:lnSpc>
            </a:pPr>
            <a:r>
              <a:rPr lang="en-US" sz="19000" b="1" dirty="0">
                <a:solidFill>
                  <a:schemeClr val="accent2"/>
                </a:solidFill>
                <a:latin typeface="Arial"/>
                <a:cs typeface="Arial"/>
              </a:rPr>
              <a:t>Stablemates</a:t>
            </a:r>
          </a:p>
        </p:txBody>
      </p:sp>
      <p:sp>
        <p:nvSpPr>
          <p:cNvPr id="19" name="TextBox 18"/>
          <p:cNvSpPr txBox="1"/>
          <p:nvPr/>
        </p:nvSpPr>
        <p:spPr>
          <a:xfrm>
            <a:off x="3476267" y="9607360"/>
            <a:ext cx="13100168" cy="1246503"/>
          </a:xfrm>
          <a:prstGeom prst="rect">
            <a:avLst/>
          </a:prstGeom>
          <a:noFill/>
        </p:spPr>
        <p:txBody>
          <a:bodyPr wrap="square" lIns="137168" tIns="68584" rIns="137168" bIns="68584" rtlCol="0">
            <a:spAutoFit/>
          </a:bodyPr>
          <a:lstStyle/>
          <a:p>
            <a:pPr lvl="0"/>
            <a:r>
              <a:rPr lang="en-US" sz="2400" b="1" dirty="0">
                <a:solidFill>
                  <a:schemeClr val="accent2"/>
                </a:solidFill>
                <a:cs typeface="Times New Roman" pitchFamily="18" charset="0"/>
              </a:rPr>
              <a:t>A Randomized Phase III Study of </a:t>
            </a:r>
            <a:r>
              <a:rPr lang="en-US" sz="2400" b="1" dirty="0" err="1">
                <a:solidFill>
                  <a:schemeClr val="accent2"/>
                </a:solidFill>
                <a:cs typeface="Times New Roman" pitchFamily="18" charset="0"/>
              </a:rPr>
              <a:t>Sublobar</a:t>
            </a:r>
            <a:r>
              <a:rPr lang="en-US" sz="2400" b="1" dirty="0">
                <a:solidFill>
                  <a:schemeClr val="accent2"/>
                </a:solidFill>
                <a:cs typeface="Times New Roman" pitchFamily="18" charset="0"/>
              </a:rPr>
              <a:t> Resection (SR) versus Stereotactic Ablative Radiotherapy (</a:t>
            </a:r>
            <a:r>
              <a:rPr lang="en-US" sz="2400" b="1" dirty="0" err="1">
                <a:solidFill>
                  <a:schemeClr val="accent2"/>
                </a:solidFill>
                <a:cs typeface="Times New Roman" pitchFamily="18" charset="0"/>
              </a:rPr>
              <a:t>SAbR</a:t>
            </a:r>
            <a:r>
              <a:rPr lang="en-US" sz="2400" b="1" dirty="0">
                <a:solidFill>
                  <a:schemeClr val="accent2"/>
                </a:solidFill>
                <a:cs typeface="Times New Roman" pitchFamily="18" charset="0"/>
              </a:rPr>
              <a:t>) in High Risk Patients with Stage I </a:t>
            </a:r>
            <a:br>
              <a:rPr lang="en-US" sz="2400" b="1" dirty="0">
                <a:solidFill>
                  <a:schemeClr val="accent2"/>
                </a:solidFill>
                <a:cs typeface="Times New Roman" pitchFamily="18" charset="0"/>
              </a:rPr>
            </a:br>
            <a:r>
              <a:rPr lang="en-US" sz="2400" b="1" dirty="0">
                <a:solidFill>
                  <a:schemeClr val="accent2"/>
                </a:solidFill>
                <a:cs typeface="Times New Roman" pitchFamily="18" charset="0"/>
              </a:rPr>
              <a:t>Non-Small Cell Lung Cancer (NSCLC)</a:t>
            </a:r>
            <a:endParaRPr lang="en-US" sz="2400" dirty="0">
              <a:solidFill>
                <a:schemeClr val="accent2"/>
              </a:solidFill>
              <a:ea typeface="Arial"/>
              <a:cs typeface="Arial"/>
            </a:endParaRPr>
          </a:p>
        </p:txBody>
      </p:sp>
      <p:sp>
        <p:nvSpPr>
          <p:cNvPr id="20" name="Rectangle 19"/>
          <p:cNvSpPr/>
          <p:nvPr/>
        </p:nvSpPr>
        <p:spPr>
          <a:xfrm>
            <a:off x="3583463" y="8935862"/>
            <a:ext cx="16973166" cy="538337"/>
          </a:xfrm>
          <a:prstGeom prst="rect">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204"/>
          </a:p>
        </p:txBody>
      </p:sp>
      <p:sp>
        <p:nvSpPr>
          <p:cNvPr id="3" name="Slide Number Placeholder 2"/>
          <p:cNvSpPr>
            <a:spLocks noGrp="1"/>
          </p:cNvSpPr>
          <p:nvPr>
            <p:ph type="sldNum" sz="quarter" idx="12"/>
          </p:nvPr>
        </p:nvSpPr>
        <p:spPr/>
        <p:txBody>
          <a:bodyPr/>
          <a:lstStyle/>
          <a:p>
            <a:fld id="{FCEE2C88-6C8F-484D-AF69-578F576B1F44}" type="slidenum">
              <a:rPr lang="en-US" smtClean="0"/>
              <a:pPr/>
              <a:t>2</a:t>
            </a:fld>
            <a:endParaRPr lang="en-US" dirty="0"/>
          </a:p>
        </p:txBody>
      </p:sp>
      <p:pic>
        <p:nvPicPr>
          <p:cNvPr id="9" name="Picture 8"/>
          <p:cNvPicPr/>
          <p:nvPr/>
        </p:nvPicPr>
        <p:blipFill>
          <a:blip r:embed="rId3" cstate="email">
            <a:extLst>
              <a:ext uri="{28A0092B-C50C-407E-A947-70E740481C1C}">
                <a14:useLocalDpi xmlns:a14="http://schemas.microsoft.com/office/drawing/2010/main" val="0"/>
              </a:ext>
            </a:extLst>
          </a:blip>
          <a:stretch>
            <a:fillRect/>
          </a:stretch>
        </p:blipFill>
        <p:spPr>
          <a:xfrm>
            <a:off x="192087" y="163512"/>
            <a:ext cx="2905125" cy="815975"/>
          </a:xfrm>
          <a:prstGeom prst="rect">
            <a:avLst/>
          </a:prstGeom>
        </p:spPr>
      </p:pic>
      <p:sp>
        <p:nvSpPr>
          <p:cNvPr id="4" name="TextBox 3"/>
          <p:cNvSpPr txBox="1"/>
          <p:nvPr/>
        </p:nvSpPr>
        <p:spPr>
          <a:xfrm>
            <a:off x="3533319" y="4260307"/>
            <a:ext cx="6561908" cy="544444"/>
          </a:xfrm>
          <a:prstGeom prst="rect">
            <a:avLst/>
          </a:prstGeom>
          <a:noFill/>
        </p:spPr>
        <p:txBody>
          <a:bodyPr wrap="square" rtlCol="0">
            <a:spAutoFit/>
          </a:bodyPr>
          <a:lstStyle/>
          <a:p>
            <a:r>
              <a:rPr lang="en-US" dirty="0">
                <a:solidFill>
                  <a:schemeClr val="accent2"/>
                </a:solidFill>
              </a:rPr>
              <a:t>Protocol Version 5</a:t>
            </a:r>
          </a:p>
        </p:txBody>
      </p:sp>
    </p:spTree>
    <p:extLst>
      <p:ext uri="{BB962C8B-B14F-4D97-AF65-F5344CB8AC3E}">
        <p14:creationId xmlns:p14="http://schemas.microsoft.com/office/powerpoint/2010/main" val="256751728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4"/>
          </p:nvPr>
        </p:nvSpPr>
        <p:spPr>
          <a:xfrm>
            <a:off x="1644649" y="304800"/>
            <a:ext cx="19549111" cy="10738625"/>
          </a:xfrm>
        </p:spPr>
        <p:txBody>
          <a:bodyPr anchor="ctr">
            <a:normAutofit/>
          </a:bodyPr>
          <a:lstStyle/>
          <a:p>
            <a:pPr marL="0" indent="0" algn="ctr">
              <a:buNone/>
            </a:pPr>
            <a:r>
              <a:rPr lang="en-US" sz="11500" dirty="0">
                <a:solidFill>
                  <a:schemeClr val="accent2"/>
                </a:solidFill>
              </a:rPr>
              <a:t>Patient Registration &amp; Randomization</a:t>
            </a:r>
            <a:endParaRPr lang="en-US" sz="1800" dirty="0">
              <a:solidFill>
                <a:schemeClr val="accent2"/>
              </a:solidFill>
            </a:endParaRPr>
          </a:p>
        </p:txBody>
      </p:sp>
      <p:sp>
        <p:nvSpPr>
          <p:cNvPr id="6" name="Slide Number Placeholder 5"/>
          <p:cNvSpPr>
            <a:spLocks noGrp="1"/>
          </p:cNvSpPr>
          <p:nvPr>
            <p:ph type="sldNum" sz="quarter" idx="17"/>
          </p:nvPr>
        </p:nvSpPr>
        <p:spPr/>
        <p:txBody>
          <a:bodyPr/>
          <a:lstStyle/>
          <a:p>
            <a:fld id="{FCEE2C88-6C8F-484D-AF69-578F576B1F44}" type="slidenum">
              <a:rPr lang="en-US" smtClean="0"/>
              <a:pPr/>
              <a:t>20</a:t>
            </a:fld>
            <a:endParaRPr lang="en-US" dirty="0"/>
          </a:p>
        </p:txBody>
      </p:sp>
      <p:pic>
        <p:nvPicPr>
          <p:cNvPr id="7" name="Picture 6"/>
          <p:cNvPicPr/>
          <p:nvPr/>
        </p:nvPicPr>
        <p:blipFill>
          <a:blip r:embed="rId2" cstate="email">
            <a:extLst>
              <a:ext uri="{28A0092B-C50C-407E-A947-70E740481C1C}">
                <a14:useLocalDpi xmlns:a14="http://schemas.microsoft.com/office/drawing/2010/main" val="0"/>
              </a:ext>
            </a:extLst>
          </a:blip>
          <a:stretch>
            <a:fillRect/>
          </a:stretch>
        </p:blipFill>
        <p:spPr>
          <a:xfrm>
            <a:off x="192087" y="163512"/>
            <a:ext cx="2905125" cy="815975"/>
          </a:xfrm>
          <a:prstGeom prst="rect">
            <a:avLst/>
          </a:prstGeom>
        </p:spPr>
      </p:pic>
    </p:spTree>
    <p:extLst>
      <p:ext uri="{BB962C8B-B14F-4D97-AF65-F5344CB8AC3E}">
        <p14:creationId xmlns:p14="http://schemas.microsoft.com/office/powerpoint/2010/main" val="7571887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4"/>
          </p:nvPr>
        </p:nvSpPr>
        <p:spPr>
          <a:xfrm>
            <a:off x="2668016" y="2955854"/>
            <a:ext cx="18525744" cy="8087570"/>
          </a:xfrm>
        </p:spPr>
        <p:txBody>
          <a:bodyPr>
            <a:normAutofit lnSpcReduction="10000"/>
          </a:bodyPr>
          <a:lstStyle/>
          <a:p>
            <a:pPr marL="342900" lvl="0" indent="-342900"/>
            <a:r>
              <a:rPr lang="en-US" dirty="0">
                <a:solidFill>
                  <a:schemeClr val="accent2"/>
                </a:solidFill>
                <a:cs typeface="Arial" panose="020B0604020202020204" pitchFamily="34" charset="0"/>
              </a:rPr>
              <a:t>Once the patient has been </a:t>
            </a:r>
            <a:r>
              <a:rPr lang="en-US" b="1" dirty="0">
                <a:solidFill>
                  <a:schemeClr val="accent2"/>
                </a:solidFill>
                <a:cs typeface="Arial" panose="020B0604020202020204" pitchFamily="34" charset="0"/>
              </a:rPr>
              <a:t>confirmed eligible</a:t>
            </a:r>
            <a:r>
              <a:rPr lang="en-US" dirty="0">
                <a:solidFill>
                  <a:schemeClr val="accent2"/>
                </a:solidFill>
                <a:cs typeface="Arial" panose="020B0604020202020204" pitchFamily="34" charset="0"/>
              </a:rPr>
              <a:t>, pre-randomization will be performed without patient involvement</a:t>
            </a:r>
          </a:p>
          <a:p>
            <a:pPr marL="1196355" lvl="1" indent="-342900"/>
            <a:r>
              <a:rPr lang="en-US" dirty="0">
                <a:solidFill>
                  <a:schemeClr val="accent2"/>
                </a:solidFill>
              </a:rPr>
              <a:t>The checklist needs to be </a:t>
            </a:r>
            <a:r>
              <a:rPr lang="en-US" b="1" dirty="0">
                <a:solidFill>
                  <a:schemeClr val="accent2"/>
                </a:solidFill>
              </a:rPr>
              <a:t>confirmed and signed/dated by the investigator prior to randomization</a:t>
            </a:r>
          </a:p>
          <a:p>
            <a:pPr marL="1196355" lvl="1" indent="-342900"/>
            <a:r>
              <a:rPr lang="en-US" b="1" dirty="0">
                <a:solidFill>
                  <a:srgbClr val="0070C0"/>
                </a:solidFill>
              </a:rPr>
              <a:t>DO NOT RANDOMIZE UNLESS YOU HAVE A SIGNED/DATED CHECKLIST &amp; supporting documents</a:t>
            </a:r>
          </a:p>
          <a:p>
            <a:pPr marL="1196355" lvl="1" indent="-342900"/>
            <a:r>
              <a:rPr lang="en-US" dirty="0">
                <a:solidFill>
                  <a:schemeClr val="accent2"/>
                </a:solidFill>
              </a:rPr>
              <a:t>Uploaded to </a:t>
            </a:r>
            <a:r>
              <a:rPr lang="en-US" dirty="0" err="1">
                <a:solidFill>
                  <a:schemeClr val="accent2"/>
                </a:solidFill>
              </a:rPr>
              <a:t>REDCap</a:t>
            </a:r>
            <a:r>
              <a:rPr lang="en-US" dirty="0">
                <a:solidFill>
                  <a:schemeClr val="accent2"/>
                </a:solidFill>
              </a:rPr>
              <a:t> within 48 hours of completion</a:t>
            </a:r>
          </a:p>
          <a:p>
            <a:pPr marL="1196355" lvl="1" indent="-342900"/>
            <a:r>
              <a:rPr lang="en-US" dirty="0">
                <a:solidFill>
                  <a:schemeClr val="accent2"/>
                </a:solidFill>
              </a:rPr>
              <a:t>Physical </a:t>
            </a:r>
            <a:r>
              <a:rPr lang="en-US" dirty="0" err="1">
                <a:solidFill>
                  <a:schemeClr val="accent2"/>
                </a:solidFill>
              </a:rPr>
              <a:t>eval</a:t>
            </a:r>
            <a:r>
              <a:rPr lang="en-US" dirty="0">
                <a:solidFill>
                  <a:schemeClr val="accent2"/>
                </a:solidFill>
              </a:rPr>
              <a:t> must be documented in the baseline H&amp;P</a:t>
            </a:r>
          </a:p>
          <a:p>
            <a:pPr marL="1196355" lvl="1" indent="-342900"/>
            <a:endParaRPr lang="en-US" dirty="0">
              <a:solidFill>
                <a:schemeClr val="accent2"/>
              </a:solidFill>
              <a:cs typeface="Arial" panose="020B0604020202020204" pitchFamily="34" charset="0"/>
            </a:endParaRPr>
          </a:p>
          <a:p>
            <a:pPr marL="342900" lvl="0" indent="-342900"/>
            <a:r>
              <a:rPr lang="en-US" dirty="0">
                <a:solidFill>
                  <a:schemeClr val="accent2"/>
                </a:solidFill>
                <a:cs typeface="Arial" panose="020B0604020202020204" pitchFamily="34" charset="0"/>
              </a:rPr>
              <a:t>Randomization will be done using</a:t>
            </a:r>
            <a:r>
              <a:rPr lang="en-US" b="1" dirty="0">
                <a:solidFill>
                  <a:schemeClr val="accent2"/>
                </a:solidFill>
                <a:cs typeface="Arial" panose="020B0604020202020204" pitchFamily="34" charset="0"/>
              </a:rPr>
              <a:t> </a:t>
            </a:r>
            <a:r>
              <a:rPr lang="en-US" b="1" dirty="0" err="1">
                <a:solidFill>
                  <a:schemeClr val="accent2"/>
                </a:solidFill>
                <a:cs typeface="Arial" panose="020B0604020202020204" pitchFamily="34" charset="0"/>
              </a:rPr>
              <a:t>RedCap</a:t>
            </a:r>
            <a:r>
              <a:rPr lang="en-US" dirty="0">
                <a:solidFill>
                  <a:schemeClr val="accent2"/>
                </a:solidFill>
                <a:cs typeface="Arial" panose="020B0604020202020204" pitchFamily="34" charset="0"/>
              </a:rPr>
              <a:t> (web-based data management system)</a:t>
            </a:r>
          </a:p>
          <a:p>
            <a:pPr lvl="0">
              <a:lnSpc>
                <a:spcPts val="1800"/>
              </a:lnSpc>
            </a:pPr>
            <a:endParaRPr lang="en-US" dirty="0">
              <a:solidFill>
                <a:schemeClr val="accent2"/>
              </a:solidFill>
              <a:cs typeface="Arial" panose="020B0604020202020204" pitchFamily="34" charset="0"/>
            </a:endParaRPr>
          </a:p>
          <a:p>
            <a:pPr marL="342900" lvl="0" indent="-342900"/>
            <a:r>
              <a:rPr lang="en-US" dirty="0">
                <a:solidFill>
                  <a:schemeClr val="accent2"/>
                </a:solidFill>
                <a:cs typeface="Arial" panose="020B0604020202020204" pitchFamily="34" charset="0"/>
              </a:rPr>
              <a:t>The treating site will obtain a </a:t>
            </a:r>
            <a:r>
              <a:rPr lang="en-US" b="1" dirty="0">
                <a:solidFill>
                  <a:schemeClr val="accent2"/>
                </a:solidFill>
                <a:cs typeface="Arial" panose="020B0604020202020204" pitchFamily="34" charset="0"/>
              </a:rPr>
              <a:t>unique identifier </a:t>
            </a:r>
            <a:r>
              <a:rPr lang="en-US" dirty="0">
                <a:solidFill>
                  <a:schemeClr val="accent2"/>
                </a:solidFill>
                <a:cs typeface="Arial" panose="020B0604020202020204" pitchFamily="34" charset="0"/>
              </a:rPr>
              <a:t>for the patient after entering only the </a:t>
            </a:r>
            <a:r>
              <a:rPr lang="en-US" b="1" dirty="0">
                <a:solidFill>
                  <a:schemeClr val="accent2"/>
                </a:solidFill>
                <a:cs typeface="Arial" panose="020B0604020202020204" pitchFamily="34" charset="0"/>
              </a:rPr>
              <a:t>patient’s age and sex </a:t>
            </a:r>
            <a:r>
              <a:rPr lang="en-US" dirty="0">
                <a:solidFill>
                  <a:schemeClr val="accent2"/>
                </a:solidFill>
                <a:cs typeface="Arial" panose="020B0604020202020204" pitchFamily="34" charset="0"/>
              </a:rPr>
              <a:t>(other information will not be entered at this time)</a:t>
            </a:r>
          </a:p>
          <a:p>
            <a:pPr lvl="0">
              <a:lnSpc>
                <a:spcPts val="1800"/>
              </a:lnSpc>
            </a:pPr>
            <a:endParaRPr lang="en-US" dirty="0">
              <a:solidFill>
                <a:schemeClr val="accent2"/>
              </a:solidFill>
              <a:cs typeface="Arial" panose="020B0604020202020204" pitchFamily="34" charset="0"/>
            </a:endParaRPr>
          </a:p>
          <a:p>
            <a:pPr marL="342900" lvl="0" indent="-342900"/>
            <a:r>
              <a:rPr lang="en-US" dirty="0">
                <a:solidFill>
                  <a:schemeClr val="accent2"/>
                </a:solidFill>
                <a:cs typeface="Arial" panose="020B0604020202020204" pitchFamily="34" charset="0"/>
              </a:rPr>
              <a:t>The patient will be randomized to either </a:t>
            </a:r>
            <a:r>
              <a:rPr lang="en-US" b="1" dirty="0">
                <a:solidFill>
                  <a:schemeClr val="accent2"/>
                </a:solidFill>
                <a:cs typeface="Arial" panose="020B0604020202020204" pitchFamily="34" charset="0"/>
              </a:rPr>
              <a:t>Surgical Resection (SR) or Radiation (</a:t>
            </a:r>
            <a:r>
              <a:rPr lang="en-US" b="1" dirty="0" err="1">
                <a:solidFill>
                  <a:schemeClr val="accent2"/>
                </a:solidFill>
                <a:cs typeface="Arial" panose="020B0604020202020204" pitchFamily="34" charset="0"/>
              </a:rPr>
              <a:t>SAbR</a:t>
            </a:r>
            <a:r>
              <a:rPr lang="en-US" b="1" dirty="0">
                <a:solidFill>
                  <a:schemeClr val="accent2"/>
                </a:solidFill>
                <a:cs typeface="Arial" panose="020B0604020202020204" pitchFamily="34" charset="0"/>
              </a:rPr>
              <a:t>)</a:t>
            </a:r>
          </a:p>
          <a:p>
            <a:pPr marL="342900" lvl="0" indent="-342900"/>
            <a:endParaRPr lang="en-US" dirty="0">
              <a:solidFill>
                <a:schemeClr val="accent2"/>
              </a:solidFill>
              <a:cs typeface="Arial" panose="020B0604020202020204" pitchFamily="34" charset="0"/>
            </a:endParaRPr>
          </a:p>
          <a:p>
            <a:pPr marL="342900" indent="-342900"/>
            <a:r>
              <a:rPr lang="en-US" dirty="0">
                <a:solidFill>
                  <a:schemeClr val="accent2"/>
                </a:solidFill>
              </a:rPr>
              <a:t>Supporting documents for all EC points and consent need to be </a:t>
            </a:r>
            <a:r>
              <a:rPr lang="en-US" b="1" dirty="0">
                <a:solidFill>
                  <a:schemeClr val="accent2"/>
                </a:solidFill>
              </a:rPr>
              <a:t>provided within 2 business days</a:t>
            </a:r>
            <a:r>
              <a:rPr lang="en-US" dirty="0">
                <a:solidFill>
                  <a:schemeClr val="accent2"/>
                </a:solidFill>
              </a:rPr>
              <a:t> of completion</a:t>
            </a:r>
          </a:p>
          <a:p>
            <a:pPr marL="342900" indent="-342900"/>
            <a:endParaRPr lang="en-US" dirty="0">
              <a:solidFill>
                <a:schemeClr val="accent2"/>
              </a:solidFill>
            </a:endParaRPr>
          </a:p>
          <a:p>
            <a:pPr marL="342900" indent="-342900"/>
            <a:r>
              <a:rPr lang="en-US" dirty="0">
                <a:solidFill>
                  <a:schemeClr val="accent2"/>
                </a:solidFill>
              </a:rPr>
              <a:t>If something is not specified in an office note (i.e. ECOG, and menopause status) it can be specified in a NTF (signed/dated prior to randomization)</a:t>
            </a:r>
          </a:p>
          <a:p>
            <a:pPr marL="342900" lvl="0" indent="-342900"/>
            <a:endParaRPr lang="en-US" b="1" dirty="0">
              <a:solidFill>
                <a:schemeClr val="accent2"/>
              </a:solidFill>
              <a:cs typeface="Arial" panose="020B0604020202020204" pitchFamily="34" charset="0"/>
            </a:endParaRPr>
          </a:p>
        </p:txBody>
      </p:sp>
      <p:sp>
        <p:nvSpPr>
          <p:cNvPr id="6" name="Slide Number Placeholder 5"/>
          <p:cNvSpPr>
            <a:spLocks noGrp="1"/>
          </p:cNvSpPr>
          <p:nvPr>
            <p:ph type="sldNum" sz="quarter" idx="17"/>
          </p:nvPr>
        </p:nvSpPr>
        <p:spPr/>
        <p:txBody>
          <a:bodyPr/>
          <a:lstStyle/>
          <a:p>
            <a:fld id="{FCEE2C88-6C8F-484D-AF69-578F576B1F44}" type="slidenum">
              <a:rPr lang="en-US" smtClean="0"/>
              <a:pPr/>
              <a:t>21</a:t>
            </a:fld>
            <a:endParaRPr lang="en-US" dirty="0"/>
          </a:p>
        </p:txBody>
      </p:sp>
      <p:pic>
        <p:nvPicPr>
          <p:cNvPr id="7" name="Picture 6"/>
          <p:cNvPicPr/>
          <p:nvPr/>
        </p:nvPicPr>
        <p:blipFill>
          <a:blip r:embed="rId2" cstate="email">
            <a:extLst>
              <a:ext uri="{28A0092B-C50C-407E-A947-70E740481C1C}">
                <a14:useLocalDpi xmlns:a14="http://schemas.microsoft.com/office/drawing/2010/main" val="0"/>
              </a:ext>
            </a:extLst>
          </a:blip>
          <a:stretch>
            <a:fillRect/>
          </a:stretch>
        </p:blipFill>
        <p:spPr>
          <a:xfrm>
            <a:off x="192087" y="163512"/>
            <a:ext cx="2905125" cy="815975"/>
          </a:xfrm>
          <a:prstGeom prst="rect">
            <a:avLst/>
          </a:prstGeom>
        </p:spPr>
      </p:pic>
      <p:sp>
        <p:nvSpPr>
          <p:cNvPr id="8" name="Title 7"/>
          <p:cNvSpPr>
            <a:spLocks noGrp="1"/>
          </p:cNvSpPr>
          <p:nvPr>
            <p:ph type="title"/>
          </p:nvPr>
        </p:nvSpPr>
        <p:spPr/>
        <p:txBody>
          <a:bodyPr/>
          <a:lstStyle/>
          <a:p>
            <a:r>
              <a:rPr lang="en-US" sz="6600" dirty="0">
                <a:solidFill>
                  <a:schemeClr val="accent2"/>
                </a:solidFill>
              </a:rPr>
              <a:t>Patient Randomization</a:t>
            </a:r>
            <a:endParaRPr lang="en-US" dirty="0">
              <a:solidFill>
                <a:schemeClr val="accent2"/>
              </a:solidFill>
            </a:endParaRPr>
          </a:p>
        </p:txBody>
      </p:sp>
    </p:spTree>
    <p:extLst>
      <p:ext uri="{BB962C8B-B14F-4D97-AF65-F5344CB8AC3E}">
        <p14:creationId xmlns:p14="http://schemas.microsoft.com/office/powerpoint/2010/main" val="5939212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solidFill>
                  <a:schemeClr val="accent2"/>
                </a:solidFill>
              </a:rPr>
              <a:t>Patient Registration</a:t>
            </a:r>
          </a:p>
        </p:txBody>
      </p:sp>
      <p:sp>
        <p:nvSpPr>
          <p:cNvPr id="4" name="Text Placeholder 3"/>
          <p:cNvSpPr>
            <a:spLocks noGrp="1"/>
          </p:cNvSpPr>
          <p:nvPr>
            <p:ph type="body" sz="quarter" idx="14"/>
          </p:nvPr>
        </p:nvSpPr>
        <p:spPr>
          <a:xfrm>
            <a:off x="2328037" y="2955854"/>
            <a:ext cx="18525744" cy="8087570"/>
          </a:xfrm>
        </p:spPr>
        <p:txBody>
          <a:bodyPr>
            <a:normAutofit fontScale="92500"/>
          </a:bodyPr>
          <a:lstStyle/>
          <a:p>
            <a:pPr>
              <a:lnSpc>
                <a:spcPts val="1800"/>
              </a:lnSpc>
            </a:pPr>
            <a:r>
              <a:rPr lang="en-US" dirty="0">
                <a:solidFill>
                  <a:schemeClr val="accent2"/>
                </a:solidFill>
                <a:cs typeface="Arial" panose="020B0604020202020204" pitchFamily="34" charset="0"/>
              </a:rPr>
              <a:t>Patients will be informed of which treatment arm they have been assigned from the pre-randomization</a:t>
            </a:r>
          </a:p>
          <a:p>
            <a:pPr>
              <a:lnSpc>
                <a:spcPts val="1800"/>
              </a:lnSpc>
            </a:pPr>
            <a:endParaRPr lang="en-US" sz="1100" dirty="0">
              <a:solidFill>
                <a:schemeClr val="accent2"/>
              </a:solidFill>
              <a:cs typeface="Arial" panose="020B0604020202020204" pitchFamily="34" charset="0"/>
            </a:endParaRPr>
          </a:p>
          <a:p>
            <a:pPr>
              <a:lnSpc>
                <a:spcPts val="1800"/>
              </a:lnSpc>
            </a:pPr>
            <a:r>
              <a:rPr lang="en-US" dirty="0">
                <a:solidFill>
                  <a:schemeClr val="accent2"/>
                </a:solidFill>
                <a:cs typeface="Arial" panose="020B0604020202020204" pitchFamily="34" charset="0"/>
              </a:rPr>
              <a:t>If the patient agrees to accept the pre-randomization assignment, they will then receive either SR or </a:t>
            </a:r>
            <a:r>
              <a:rPr lang="en-US" dirty="0" err="1">
                <a:solidFill>
                  <a:schemeClr val="accent2"/>
                </a:solidFill>
                <a:cs typeface="Arial" panose="020B0604020202020204" pitchFamily="34" charset="0"/>
              </a:rPr>
              <a:t>SAbR</a:t>
            </a:r>
            <a:r>
              <a:rPr lang="en-US" dirty="0">
                <a:solidFill>
                  <a:schemeClr val="accent2"/>
                </a:solidFill>
                <a:cs typeface="Arial" panose="020B0604020202020204" pitchFamily="34" charset="0"/>
              </a:rPr>
              <a:t> with follow-up per the study calendar </a:t>
            </a:r>
            <a:r>
              <a:rPr lang="en-US" i="1" dirty="0">
                <a:solidFill>
                  <a:schemeClr val="accent2"/>
                </a:solidFill>
                <a:cs typeface="Arial" panose="020B0604020202020204" pitchFamily="34" charset="0"/>
              </a:rPr>
              <a:t>(Patient signs consent)</a:t>
            </a:r>
            <a:endParaRPr lang="en-US" sz="1100" dirty="0">
              <a:solidFill>
                <a:schemeClr val="accent2"/>
              </a:solidFill>
              <a:cs typeface="Arial" panose="020B0604020202020204" pitchFamily="34" charset="0"/>
            </a:endParaRPr>
          </a:p>
          <a:p>
            <a:r>
              <a:rPr lang="en-US" dirty="0">
                <a:solidFill>
                  <a:schemeClr val="accent2"/>
                </a:solidFill>
                <a:cs typeface="Arial" panose="020B0604020202020204" pitchFamily="34" charset="0"/>
              </a:rPr>
              <a:t>If the patient rejects (refuses) to consent to the pre-randomization assignment, they will then be offered follow-up on the trial after standard of care treatment and per the study calendar for progression free and overall survival (intent to treat analysis). (</a:t>
            </a:r>
            <a:r>
              <a:rPr lang="en-US" i="1" dirty="0">
                <a:solidFill>
                  <a:schemeClr val="accent2"/>
                </a:solidFill>
                <a:cs typeface="Arial" panose="020B0604020202020204" pitchFamily="34" charset="0"/>
              </a:rPr>
              <a:t>Patient signs consent)</a:t>
            </a:r>
          </a:p>
          <a:p>
            <a:pPr marL="800100" lvl="1" indent="-342900">
              <a:spcBef>
                <a:spcPts val="1867"/>
              </a:spcBef>
            </a:pPr>
            <a:r>
              <a:rPr lang="en-US" dirty="0">
                <a:solidFill>
                  <a:schemeClr val="accent2"/>
                </a:solidFill>
                <a:cs typeface="Arial" panose="020B0604020202020204" pitchFamily="34" charset="0"/>
              </a:rPr>
              <a:t>Standard of care will be decided by the local team according to their perceptions in conjunction with the patient’s condition and wishes.  Patients not accepting the pre-randomization assignment will ideally be followed and analyzed to ensure consistency between those accepting and not accepting the assignment. Typically the standard of care treatment will be surgery for most patients.  However, if a patient refuses surgery and the local team considers alternate treatments standard in that context, including SBRT, the patient may be enrolled to the observation portion of the study.</a:t>
            </a:r>
          </a:p>
          <a:p>
            <a:pPr marL="800100" lvl="1" indent="-342900">
              <a:spcBef>
                <a:spcPts val="1867"/>
              </a:spcBef>
            </a:pPr>
            <a:endParaRPr lang="en-US" sz="1100" dirty="0">
              <a:solidFill>
                <a:schemeClr val="accent2"/>
              </a:solidFill>
              <a:cs typeface="Arial" panose="020B0604020202020204" pitchFamily="34" charset="0"/>
            </a:endParaRPr>
          </a:p>
          <a:p>
            <a:r>
              <a:rPr lang="en-US" dirty="0">
                <a:solidFill>
                  <a:schemeClr val="accent2"/>
                </a:solidFill>
                <a:cs typeface="Arial" panose="020B0604020202020204" pitchFamily="34" charset="0"/>
              </a:rPr>
              <a:t>Patients rejecting (refusing) consent for any study activities will not be followed (lost to follow-up) </a:t>
            </a:r>
            <a:r>
              <a:rPr lang="en-US" i="1" dirty="0">
                <a:solidFill>
                  <a:schemeClr val="accent2"/>
                </a:solidFill>
                <a:cs typeface="Arial" panose="020B0604020202020204" pitchFamily="34" charset="0"/>
              </a:rPr>
              <a:t>(Patient does NOT sign consent)</a:t>
            </a:r>
          </a:p>
          <a:p>
            <a:endParaRPr lang="en-US" sz="1100" dirty="0">
              <a:solidFill>
                <a:schemeClr val="accent2"/>
              </a:solidFill>
              <a:cs typeface="Arial" panose="020B0604020202020204" pitchFamily="34" charset="0"/>
            </a:endParaRPr>
          </a:p>
          <a:p>
            <a:r>
              <a:rPr lang="en-US" dirty="0">
                <a:solidFill>
                  <a:schemeClr val="accent2"/>
                </a:solidFill>
                <a:cs typeface="Arial" panose="020B0604020202020204" pitchFamily="34" charset="0"/>
              </a:rPr>
              <a:t>All subjects consenting to participate in any aspect of the trial must be registered with the UTSW Rad Oncology CRO through </a:t>
            </a:r>
            <a:r>
              <a:rPr lang="en-US" dirty="0" err="1">
                <a:solidFill>
                  <a:schemeClr val="accent2"/>
                </a:solidFill>
                <a:cs typeface="Arial" panose="020B0604020202020204" pitchFamily="34" charset="0"/>
              </a:rPr>
              <a:t>RedCap</a:t>
            </a:r>
            <a:r>
              <a:rPr lang="en-US" dirty="0">
                <a:solidFill>
                  <a:schemeClr val="accent2"/>
                </a:solidFill>
                <a:cs typeface="Arial" panose="020B0604020202020204" pitchFamily="34" charset="0"/>
              </a:rPr>
              <a:t> before initiating protocol activities (aside from the pre-randomization)</a:t>
            </a:r>
          </a:p>
          <a:p>
            <a:endParaRPr lang="en-US" sz="1100" dirty="0">
              <a:solidFill>
                <a:schemeClr val="accent2"/>
              </a:solidFill>
              <a:cs typeface="Arial" panose="020B0604020202020204" pitchFamily="34" charset="0"/>
            </a:endParaRPr>
          </a:p>
          <a:p>
            <a:r>
              <a:rPr lang="en-US" dirty="0">
                <a:solidFill>
                  <a:schemeClr val="accent2"/>
                </a:solidFill>
                <a:cs typeface="Arial" panose="020B0604020202020204" pitchFamily="34" charset="0"/>
              </a:rPr>
              <a:t>Source Documentation to confirm eligibility criteria must be uploaded to </a:t>
            </a:r>
            <a:r>
              <a:rPr lang="en-US" dirty="0" err="1">
                <a:solidFill>
                  <a:schemeClr val="accent2"/>
                </a:solidFill>
                <a:cs typeface="Arial" panose="020B0604020202020204" pitchFamily="34" charset="0"/>
              </a:rPr>
              <a:t>RedCap</a:t>
            </a:r>
            <a:r>
              <a:rPr lang="en-US" dirty="0">
                <a:solidFill>
                  <a:schemeClr val="accent2"/>
                </a:solidFill>
                <a:cs typeface="Arial" panose="020B0604020202020204" pitchFamily="34" charset="0"/>
              </a:rPr>
              <a:t> within 48 </a:t>
            </a:r>
            <a:r>
              <a:rPr lang="en-US" dirty="0" err="1">
                <a:solidFill>
                  <a:schemeClr val="accent2"/>
                </a:solidFill>
                <a:cs typeface="Arial" panose="020B0604020202020204" pitchFamily="34" charset="0"/>
              </a:rPr>
              <a:t>hrs</a:t>
            </a:r>
            <a:r>
              <a:rPr lang="en-US" dirty="0">
                <a:solidFill>
                  <a:schemeClr val="accent2"/>
                </a:solidFill>
                <a:cs typeface="Arial" panose="020B0604020202020204" pitchFamily="34" charset="0"/>
              </a:rPr>
              <a:t> of patient enrollment</a:t>
            </a:r>
          </a:p>
          <a:p>
            <a:endParaRPr lang="en-US" sz="1100" dirty="0">
              <a:solidFill>
                <a:schemeClr val="accent2"/>
              </a:solidFill>
              <a:cs typeface="Arial" panose="020B0604020202020204" pitchFamily="34" charset="0"/>
            </a:endParaRPr>
          </a:p>
          <a:p>
            <a:r>
              <a:rPr lang="en-US" dirty="0">
                <a:solidFill>
                  <a:schemeClr val="accent2"/>
                </a:solidFill>
                <a:cs typeface="Arial" panose="020B0604020202020204" pitchFamily="34" charset="0"/>
              </a:rPr>
              <a:t>Any questions regarding patient registration and/or eligibility should be directed to Sarah Hardee Neufeld or Sarmistha Sen</a:t>
            </a:r>
            <a:endParaRPr lang="en-US" sz="1800" dirty="0">
              <a:solidFill>
                <a:schemeClr val="accent2"/>
              </a:solidFill>
              <a:cs typeface="Arial" panose="020B0604020202020204" pitchFamily="34" charset="0"/>
            </a:endParaRPr>
          </a:p>
        </p:txBody>
      </p:sp>
      <p:sp>
        <p:nvSpPr>
          <p:cNvPr id="6" name="Slide Number Placeholder 5"/>
          <p:cNvSpPr>
            <a:spLocks noGrp="1"/>
          </p:cNvSpPr>
          <p:nvPr>
            <p:ph type="sldNum" sz="quarter" idx="17"/>
          </p:nvPr>
        </p:nvSpPr>
        <p:spPr/>
        <p:txBody>
          <a:bodyPr/>
          <a:lstStyle/>
          <a:p>
            <a:fld id="{FCEE2C88-6C8F-484D-AF69-578F576B1F44}" type="slidenum">
              <a:rPr lang="en-US" smtClean="0"/>
              <a:pPr/>
              <a:t>22</a:t>
            </a:fld>
            <a:endParaRPr lang="en-US" dirty="0"/>
          </a:p>
        </p:txBody>
      </p:sp>
      <p:pic>
        <p:nvPicPr>
          <p:cNvPr id="7" name="Picture 6"/>
          <p:cNvPicPr/>
          <p:nvPr/>
        </p:nvPicPr>
        <p:blipFill>
          <a:blip r:embed="rId2" cstate="email">
            <a:extLst>
              <a:ext uri="{28A0092B-C50C-407E-A947-70E740481C1C}">
                <a14:useLocalDpi xmlns:a14="http://schemas.microsoft.com/office/drawing/2010/main" val="0"/>
              </a:ext>
            </a:extLst>
          </a:blip>
          <a:stretch>
            <a:fillRect/>
          </a:stretch>
        </p:blipFill>
        <p:spPr>
          <a:xfrm>
            <a:off x="192087" y="163512"/>
            <a:ext cx="2905125" cy="815975"/>
          </a:xfrm>
          <a:prstGeom prst="rect">
            <a:avLst/>
          </a:prstGeom>
        </p:spPr>
      </p:pic>
    </p:spTree>
    <p:extLst>
      <p:ext uri="{BB962C8B-B14F-4D97-AF65-F5344CB8AC3E}">
        <p14:creationId xmlns:p14="http://schemas.microsoft.com/office/powerpoint/2010/main" val="24371230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4"/>
          </p:nvPr>
        </p:nvSpPr>
        <p:spPr>
          <a:xfrm>
            <a:off x="1644649" y="571499"/>
            <a:ext cx="19549114" cy="10471926"/>
          </a:xfrm>
        </p:spPr>
        <p:txBody>
          <a:bodyPr anchor="ctr"/>
          <a:lstStyle/>
          <a:p>
            <a:pPr marL="0" indent="0" algn="ctr">
              <a:buNone/>
            </a:pPr>
            <a:r>
              <a:rPr lang="en-US" sz="13800" dirty="0">
                <a:solidFill>
                  <a:schemeClr val="accent2"/>
                </a:solidFill>
              </a:rPr>
              <a:t>Study Calendar</a:t>
            </a:r>
            <a:endParaRPr lang="en-US" dirty="0">
              <a:solidFill>
                <a:schemeClr val="accent2"/>
              </a:solidFill>
            </a:endParaRPr>
          </a:p>
        </p:txBody>
      </p:sp>
      <p:sp>
        <p:nvSpPr>
          <p:cNvPr id="6" name="Slide Number Placeholder 5"/>
          <p:cNvSpPr>
            <a:spLocks noGrp="1"/>
          </p:cNvSpPr>
          <p:nvPr>
            <p:ph type="sldNum" sz="quarter" idx="17"/>
          </p:nvPr>
        </p:nvSpPr>
        <p:spPr/>
        <p:txBody>
          <a:bodyPr/>
          <a:lstStyle/>
          <a:p>
            <a:fld id="{FCEE2C88-6C8F-484D-AF69-578F576B1F44}" type="slidenum">
              <a:rPr lang="en-US" smtClean="0"/>
              <a:pPr/>
              <a:t>23</a:t>
            </a:fld>
            <a:endParaRPr lang="en-US" dirty="0"/>
          </a:p>
        </p:txBody>
      </p:sp>
      <p:pic>
        <p:nvPicPr>
          <p:cNvPr id="7" name="Picture 6"/>
          <p:cNvPicPr/>
          <p:nvPr/>
        </p:nvPicPr>
        <p:blipFill>
          <a:blip r:embed="rId2" cstate="email">
            <a:extLst>
              <a:ext uri="{28A0092B-C50C-407E-A947-70E740481C1C}">
                <a14:useLocalDpi xmlns:a14="http://schemas.microsoft.com/office/drawing/2010/main" val="0"/>
              </a:ext>
            </a:extLst>
          </a:blip>
          <a:stretch>
            <a:fillRect/>
          </a:stretch>
        </p:blipFill>
        <p:spPr>
          <a:xfrm>
            <a:off x="192087" y="163512"/>
            <a:ext cx="2905125" cy="815975"/>
          </a:xfrm>
          <a:prstGeom prst="rect">
            <a:avLst/>
          </a:prstGeom>
        </p:spPr>
      </p:pic>
    </p:spTree>
    <p:extLst>
      <p:ext uri="{BB962C8B-B14F-4D97-AF65-F5344CB8AC3E}">
        <p14:creationId xmlns:p14="http://schemas.microsoft.com/office/powerpoint/2010/main" val="15658361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7"/>
          </p:nvPr>
        </p:nvSpPr>
        <p:spPr/>
        <p:txBody>
          <a:bodyPr/>
          <a:lstStyle/>
          <a:p>
            <a:fld id="{FCEE2C88-6C8F-484D-AF69-578F576B1F44}" type="slidenum">
              <a:rPr lang="en-US" smtClean="0"/>
              <a:pPr/>
              <a:t>24</a:t>
            </a:fld>
            <a:endParaRPr lang="en-US" dirty="0"/>
          </a:p>
        </p:txBody>
      </p:sp>
      <p:pic>
        <p:nvPicPr>
          <p:cNvPr id="7" name="Picture 6"/>
          <p:cNvPicPr/>
          <p:nvPr/>
        </p:nvPicPr>
        <p:blipFill>
          <a:blip r:embed="rId2" cstate="email">
            <a:extLst>
              <a:ext uri="{28A0092B-C50C-407E-A947-70E740481C1C}">
                <a14:useLocalDpi xmlns:a14="http://schemas.microsoft.com/office/drawing/2010/main" val="0"/>
              </a:ext>
            </a:extLst>
          </a:blip>
          <a:stretch>
            <a:fillRect/>
          </a:stretch>
        </p:blipFill>
        <p:spPr>
          <a:xfrm>
            <a:off x="192087" y="163512"/>
            <a:ext cx="2905125" cy="815975"/>
          </a:xfrm>
          <a:prstGeom prst="rect">
            <a:avLst/>
          </a:prstGeom>
        </p:spPr>
      </p:pic>
      <p:pic>
        <p:nvPicPr>
          <p:cNvPr id="12289"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372988"/>
            <a:ext cx="17602199" cy="114760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311303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6600" dirty="0">
                <a:solidFill>
                  <a:schemeClr val="accent2"/>
                </a:solidFill>
              </a:rPr>
              <a:t>Study Calendar</a:t>
            </a:r>
          </a:p>
        </p:txBody>
      </p:sp>
      <p:sp>
        <p:nvSpPr>
          <p:cNvPr id="4" name="Text Placeholder 3"/>
          <p:cNvSpPr>
            <a:spLocks noGrp="1"/>
          </p:cNvSpPr>
          <p:nvPr>
            <p:ph type="body" sz="quarter" idx="14"/>
          </p:nvPr>
        </p:nvSpPr>
        <p:spPr>
          <a:xfrm>
            <a:off x="2668016" y="2955855"/>
            <a:ext cx="18525744" cy="8087570"/>
          </a:xfrm>
        </p:spPr>
        <p:txBody>
          <a:bodyPr/>
          <a:lstStyle/>
          <a:p>
            <a:pPr marL="457200" indent="-457200"/>
            <a:r>
              <a:rPr lang="en-US" dirty="0">
                <a:solidFill>
                  <a:schemeClr val="accent2"/>
                </a:solidFill>
              </a:rPr>
              <a:t>Patients that Accept Randomization:</a:t>
            </a:r>
          </a:p>
          <a:p>
            <a:pPr marL="1203292" lvl="1" indent="-457200"/>
            <a:r>
              <a:rPr lang="en-US" dirty="0">
                <a:solidFill>
                  <a:schemeClr val="accent2"/>
                </a:solidFill>
              </a:rPr>
              <a:t>Follow the study calendar and complete CRFs as needed</a:t>
            </a:r>
          </a:p>
          <a:p>
            <a:pPr marL="1949385" lvl="2" indent="-457200"/>
            <a:r>
              <a:rPr lang="en-US" dirty="0">
                <a:solidFill>
                  <a:schemeClr val="accent2"/>
                </a:solidFill>
              </a:rPr>
              <a:t>All questions on all CRFs (except for pregnancy tests for males) need to be answered, even if the answer is No or 0 for AE grades</a:t>
            </a:r>
          </a:p>
          <a:p>
            <a:pPr marL="1203292" lvl="1" indent="-457200"/>
            <a:r>
              <a:rPr lang="en-US" dirty="0">
                <a:solidFill>
                  <a:schemeClr val="accent2"/>
                </a:solidFill>
              </a:rPr>
              <a:t>CRFs need to be </a:t>
            </a:r>
            <a:r>
              <a:rPr lang="en-US" b="1" dirty="0">
                <a:solidFill>
                  <a:schemeClr val="accent2"/>
                </a:solidFill>
              </a:rPr>
              <a:t>completed within the 30 days</a:t>
            </a:r>
            <a:r>
              <a:rPr lang="en-US" dirty="0">
                <a:solidFill>
                  <a:schemeClr val="accent2"/>
                </a:solidFill>
              </a:rPr>
              <a:t> following the visit </a:t>
            </a:r>
          </a:p>
          <a:p>
            <a:pPr marL="1203292" lvl="1" indent="-457200"/>
            <a:r>
              <a:rPr lang="en-US" dirty="0">
                <a:solidFill>
                  <a:schemeClr val="accent2"/>
                </a:solidFill>
              </a:rPr>
              <a:t>If insurance will not allow PET scans every 6M they can be substituted with CTs (we just need a note explaining why it is being substituted)</a:t>
            </a:r>
          </a:p>
          <a:p>
            <a:pPr marL="457200" indent="-457200"/>
            <a:endParaRPr lang="en-US" dirty="0">
              <a:solidFill>
                <a:schemeClr val="accent2"/>
              </a:solidFill>
            </a:endParaRPr>
          </a:p>
          <a:p>
            <a:pPr marL="457200" indent="-457200"/>
            <a:r>
              <a:rPr lang="en-US" dirty="0">
                <a:solidFill>
                  <a:schemeClr val="accent2"/>
                </a:solidFill>
              </a:rPr>
              <a:t>Patient Rejects Randomization, but Agree to Follow Up:</a:t>
            </a:r>
          </a:p>
          <a:p>
            <a:pPr marL="1203292" lvl="1" indent="-457200"/>
            <a:r>
              <a:rPr lang="en-US" dirty="0">
                <a:solidFill>
                  <a:schemeClr val="accent2"/>
                </a:solidFill>
              </a:rPr>
              <a:t>Follow the study calendar and complete CRFs as needed</a:t>
            </a:r>
          </a:p>
          <a:p>
            <a:pPr marL="1203292" lvl="1" indent="-457200"/>
            <a:r>
              <a:rPr lang="en-US" dirty="0">
                <a:solidFill>
                  <a:schemeClr val="accent2"/>
                </a:solidFill>
              </a:rPr>
              <a:t>Pts need to be followed at the minimum of every 6 months (see section 9.5 for more details)</a:t>
            </a:r>
          </a:p>
          <a:p>
            <a:pPr marL="1203292" lvl="1" indent="-457200"/>
            <a:r>
              <a:rPr lang="en-US" dirty="0">
                <a:solidFill>
                  <a:schemeClr val="accent2"/>
                </a:solidFill>
              </a:rPr>
              <a:t>CRFs need to be </a:t>
            </a:r>
            <a:r>
              <a:rPr lang="en-US" b="1" dirty="0">
                <a:solidFill>
                  <a:schemeClr val="accent2"/>
                </a:solidFill>
              </a:rPr>
              <a:t>completed within the 30 days</a:t>
            </a:r>
            <a:r>
              <a:rPr lang="en-US" dirty="0">
                <a:solidFill>
                  <a:schemeClr val="accent2"/>
                </a:solidFill>
              </a:rPr>
              <a:t> following the visit </a:t>
            </a:r>
          </a:p>
        </p:txBody>
      </p:sp>
      <p:sp>
        <p:nvSpPr>
          <p:cNvPr id="6" name="Slide Number Placeholder 5"/>
          <p:cNvSpPr>
            <a:spLocks noGrp="1"/>
          </p:cNvSpPr>
          <p:nvPr>
            <p:ph type="sldNum" sz="quarter" idx="17"/>
          </p:nvPr>
        </p:nvSpPr>
        <p:spPr/>
        <p:txBody>
          <a:bodyPr/>
          <a:lstStyle/>
          <a:p>
            <a:fld id="{FCEE2C88-6C8F-484D-AF69-578F576B1F44}" type="slidenum">
              <a:rPr lang="en-US" smtClean="0"/>
              <a:pPr/>
              <a:t>25</a:t>
            </a:fld>
            <a:endParaRPr lang="en-US" dirty="0"/>
          </a:p>
        </p:txBody>
      </p:sp>
      <p:pic>
        <p:nvPicPr>
          <p:cNvPr id="7" name="Picture 6"/>
          <p:cNvPicPr/>
          <p:nvPr/>
        </p:nvPicPr>
        <p:blipFill>
          <a:blip r:embed="rId2" cstate="email">
            <a:extLst>
              <a:ext uri="{28A0092B-C50C-407E-A947-70E740481C1C}">
                <a14:useLocalDpi xmlns:a14="http://schemas.microsoft.com/office/drawing/2010/main" val="0"/>
              </a:ext>
            </a:extLst>
          </a:blip>
          <a:stretch>
            <a:fillRect/>
          </a:stretch>
        </p:blipFill>
        <p:spPr>
          <a:xfrm>
            <a:off x="192087" y="163512"/>
            <a:ext cx="2905125" cy="815975"/>
          </a:xfrm>
          <a:prstGeom prst="rect">
            <a:avLst/>
          </a:prstGeom>
        </p:spPr>
      </p:pic>
    </p:spTree>
    <p:extLst>
      <p:ext uri="{BB962C8B-B14F-4D97-AF65-F5344CB8AC3E}">
        <p14:creationId xmlns:p14="http://schemas.microsoft.com/office/powerpoint/2010/main" val="16200568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4"/>
          </p:nvPr>
        </p:nvSpPr>
        <p:spPr>
          <a:xfrm>
            <a:off x="1644649" y="342900"/>
            <a:ext cx="19549114" cy="10700525"/>
          </a:xfrm>
        </p:spPr>
        <p:txBody>
          <a:bodyPr anchor="ctr">
            <a:normAutofit/>
          </a:bodyPr>
          <a:lstStyle/>
          <a:p>
            <a:pPr marL="0" indent="0" algn="ctr">
              <a:buNone/>
            </a:pPr>
            <a:r>
              <a:rPr lang="en-US" sz="11500" dirty="0">
                <a:solidFill>
                  <a:schemeClr val="accent2"/>
                </a:solidFill>
              </a:rPr>
              <a:t>QUALITY ASSURANCE (QA) DOCUMENTATION</a:t>
            </a:r>
          </a:p>
        </p:txBody>
      </p:sp>
      <p:sp>
        <p:nvSpPr>
          <p:cNvPr id="6" name="Slide Number Placeholder 5"/>
          <p:cNvSpPr>
            <a:spLocks noGrp="1"/>
          </p:cNvSpPr>
          <p:nvPr>
            <p:ph type="sldNum" sz="quarter" idx="17"/>
          </p:nvPr>
        </p:nvSpPr>
        <p:spPr/>
        <p:txBody>
          <a:bodyPr/>
          <a:lstStyle/>
          <a:p>
            <a:fld id="{FCEE2C88-6C8F-484D-AF69-578F576B1F44}" type="slidenum">
              <a:rPr lang="en-US" smtClean="0"/>
              <a:pPr/>
              <a:t>26</a:t>
            </a:fld>
            <a:endParaRPr lang="en-US" dirty="0"/>
          </a:p>
        </p:txBody>
      </p:sp>
      <p:pic>
        <p:nvPicPr>
          <p:cNvPr id="7" name="Picture 6"/>
          <p:cNvPicPr/>
          <p:nvPr/>
        </p:nvPicPr>
        <p:blipFill>
          <a:blip r:embed="rId2" cstate="email">
            <a:extLst>
              <a:ext uri="{28A0092B-C50C-407E-A947-70E740481C1C}">
                <a14:useLocalDpi xmlns:a14="http://schemas.microsoft.com/office/drawing/2010/main" val="0"/>
              </a:ext>
            </a:extLst>
          </a:blip>
          <a:stretch>
            <a:fillRect/>
          </a:stretch>
        </p:blipFill>
        <p:spPr>
          <a:xfrm>
            <a:off x="192087" y="163512"/>
            <a:ext cx="2905125" cy="815975"/>
          </a:xfrm>
          <a:prstGeom prst="rect">
            <a:avLst/>
          </a:prstGeom>
        </p:spPr>
      </p:pic>
    </p:spTree>
    <p:extLst>
      <p:ext uri="{BB962C8B-B14F-4D97-AF65-F5344CB8AC3E}">
        <p14:creationId xmlns:p14="http://schemas.microsoft.com/office/powerpoint/2010/main" val="25183184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solidFill>
                  <a:schemeClr val="accent2"/>
                </a:solidFill>
              </a:rPr>
              <a:t>Surgery QA Documentation</a:t>
            </a:r>
          </a:p>
        </p:txBody>
      </p:sp>
      <p:sp>
        <p:nvSpPr>
          <p:cNvPr id="4" name="Text Placeholder 3"/>
          <p:cNvSpPr>
            <a:spLocks noGrp="1"/>
          </p:cNvSpPr>
          <p:nvPr>
            <p:ph type="body" sz="quarter" idx="14"/>
          </p:nvPr>
        </p:nvSpPr>
        <p:spPr>
          <a:xfrm>
            <a:off x="2668016" y="2955854"/>
            <a:ext cx="18525744" cy="8087570"/>
          </a:xfrm>
        </p:spPr>
        <p:txBody>
          <a:bodyPr>
            <a:normAutofit/>
          </a:bodyPr>
          <a:lstStyle/>
          <a:p>
            <a:pPr marL="342900" indent="-342900"/>
            <a:r>
              <a:rPr lang="en-US" sz="3200" dirty="0">
                <a:solidFill>
                  <a:schemeClr val="accent2"/>
                </a:solidFill>
              </a:rPr>
              <a:t>Surgical quality assurance will be performed by the surgical study chair or designee and recorded in a study specific surgical QA form (available in </a:t>
            </a:r>
            <a:r>
              <a:rPr lang="en-US" sz="3200" dirty="0" err="1">
                <a:solidFill>
                  <a:schemeClr val="accent2"/>
                </a:solidFill>
              </a:rPr>
              <a:t>RedCap</a:t>
            </a:r>
            <a:r>
              <a:rPr lang="en-US" sz="3200" dirty="0">
                <a:solidFill>
                  <a:schemeClr val="accent2"/>
                </a:solidFill>
              </a:rPr>
              <a:t>)</a:t>
            </a:r>
          </a:p>
          <a:p>
            <a:endParaRPr lang="en-US" sz="3200" dirty="0">
              <a:solidFill>
                <a:schemeClr val="accent2"/>
              </a:solidFill>
            </a:endParaRPr>
          </a:p>
          <a:p>
            <a:pPr marL="342900" indent="-342900"/>
            <a:r>
              <a:rPr lang="en-US" sz="3200" dirty="0">
                <a:solidFill>
                  <a:schemeClr val="accent2"/>
                </a:solidFill>
              </a:rPr>
              <a:t>All operative and pathology reports will be reviewed for success of the resection by the surgical study chair or designee</a:t>
            </a:r>
          </a:p>
          <a:p>
            <a:endParaRPr lang="en-US" sz="3200" dirty="0">
              <a:solidFill>
                <a:schemeClr val="accent2"/>
              </a:solidFill>
            </a:endParaRPr>
          </a:p>
          <a:p>
            <a:pPr marL="342900" indent="-342900"/>
            <a:r>
              <a:rPr lang="en-US" sz="3200" dirty="0">
                <a:solidFill>
                  <a:schemeClr val="accent2"/>
                </a:solidFill>
              </a:rPr>
              <a:t>Problems or concerns about investigator performance will be communicated directly to the investigator by the study chair</a:t>
            </a:r>
          </a:p>
        </p:txBody>
      </p:sp>
      <p:sp>
        <p:nvSpPr>
          <p:cNvPr id="6" name="Slide Number Placeholder 5"/>
          <p:cNvSpPr>
            <a:spLocks noGrp="1"/>
          </p:cNvSpPr>
          <p:nvPr>
            <p:ph type="sldNum" sz="quarter" idx="17"/>
          </p:nvPr>
        </p:nvSpPr>
        <p:spPr/>
        <p:txBody>
          <a:bodyPr/>
          <a:lstStyle/>
          <a:p>
            <a:fld id="{FCEE2C88-6C8F-484D-AF69-578F576B1F44}" type="slidenum">
              <a:rPr lang="en-US" smtClean="0"/>
              <a:pPr/>
              <a:t>27</a:t>
            </a:fld>
            <a:endParaRPr lang="en-US" dirty="0"/>
          </a:p>
        </p:txBody>
      </p:sp>
      <p:pic>
        <p:nvPicPr>
          <p:cNvPr id="7" name="Picture 6"/>
          <p:cNvPicPr/>
          <p:nvPr/>
        </p:nvPicPr>
        <p:blipFill>
          <a:blip r:embed="rId2" cstate="email">
            <a:extLst>
              <a:ext uri="{28A0092B-C50C-407E-A947-70E740481C1C}">
                <a14:useLocalDpi xmlns:a14="http://schemas.microsoft.com/office/drawing/2010/main" val="0"/>
              </a:ext>
            </a:extLst>
          </a:blip>
          <a:stretch>
            <a:fillRect/>
          </a:stretch>
        </p:blipFill>
        <p:spPr>
          <a:xfrm>
            <a:off x="192087" y="163512"/>
            <a:ext cx="2905125" cy="815975"/>
          </a:xfrm>
          <a:prstGeom prst="rect">
            <a:avLst/>
          </a:prstGeom>
        </p:spPr>
      </p:pic>
    </p:spTree>
    <p:extLst>
      <p:ext uri="{BB962C8B-B14F-4D97-AF65-F5344CB8AC3E}">
        <p14:creationId xmlns:p14="http://schemas.microsoft.com/office/powerpoint/2010/main" val="12565441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6600" dirty="0" err="1">
                <a:solidFill>
                  <a:schemeClr val="accent2"/>
                </a:solidFill>
              </a:rPr>
              <a:t>SAbR</a:t>
            </a:r>
            <a:r>
              <a:rPr lang="en-US" sz="6600" dirty="0">
                <a:solidFill>
                  <a:schemeClr val="accent2"/>
                </a:solidFill>
              </a:rPr>
              <a:t> QA Documentation</a:t>
            </a:r>
          </a:p>
        </p:txBody>
      </p:sp>
      <p:sp>
        <p:nvSpPr>
          <p:cNvPr id="4" name="Text Placeholder 3"/>
          <p:cNvSpPr>
            <a:spLocks noGrp="1"/>
          </p:cNvSpPr>
          <p:nvPr>
            <p:ph type="body" sz="quarter" idx="14"/>
          </p:nvPr>
        </p:nvSpPr>
        <p:spPr>
          <a:xfrm>
            <a:off x="2668016" y="3146355"/>
            <a:ext cx="18525744" cy="8087570"/>
          </a:xfrm>
        </p:spPr>
        <p:txBody>
          <a:bodyPr>
            <a:normAutofit lnSpcReduction="10000"/>
          </a:bodyPr>
          <a:lstStyle/>
          <a:p>
            <a:pPr marL="285750" indent="-285750"/>
            <a:r>
              <a:rPr lang="en-US" sz="2000" dirty="0">
                <a:solidFill>
                  <a:schemeClr val="accent2"/>
                </a:solidFill>
              </a:rPr>
              <a:t>Recorded in the study specific QA form (available at www.joltca.org) and DICOM RT datasets; which should be submitted to UTSW Radiation Oncology for review. </a:t>
            </a:r>
          </a:p>
          <a:p>
            <a:pPr marL="285750" indent="-285750"/>
            <a:r>
              <a:rPr lang="en-US" b="1" dirty="0">
                <a:solidFill>
                  <a:schemeClr val="accent2"/>
                </a:solidFill>
              </a:rPr>
              <a:t>For First Patient</a:t>
            </a:r>
            <a:r>
              <a:rPr lang="en-US" sz="2000" dirty="0">
                <a:solidFill>
                  <a:schemeClr val="accent2"/>
                </a:solidFill>
              </a:rPr>
              <a:t>:</a:t>
            </a:r>
          </a:p>
          <a:p>
            <a:pPr marL="742950" lvl="1" indent="-285750">
              <a:buFont typeface="Wingdings" panose="05000000000000000000" pitchFamily="2" charset="2"/>
              <a:buChar char="v"/>
            </a:pPr>
            <a:r>
              <a:rPr lang="en-US" sz="2000" b="1" dirty="0">
                <a:solidFill>
                  <a:schemeClr val="accent2"/>
                </a:solidFill>
              </a:rPr>
              <a:t>Rapid review of the first </a:t>
            </a:r>
            <a:r>
              <a:rPr lang="en-US" sz="2000" b="1" dirty="0" err="1">
                <a:solidFill>
                  <a:schemeClr val="accent2"/>
                </a:solidFill>
              </a:rPr>
              <a:t>SAbR</a:t>
            </a:r>
            <a:r>
              <a:rPr lang="en-US" sz="2000" b="1" dirty="0">
                <a:solidFill>
                  <a:schemeClr val="accent2"/>
                </a:solidFill>
              </a:rPr>
              <a:t> patient’s treatment plan </a:t>
            </a:r>
            <a:r>
              <a:rPr lang="en-US" sz="2000" dirty="0">
                <a:solidFill>
                  <a:schemeClr val="accent2"/>
                </a:solidFill>
              </a:rPr>
              <a:t>prior to treatment is required for each institution; </a:t>
            </a:r>
            <a:r>
              <a:rPr lang="en-US" sz="2000" b="1" dirty="0">
                <a:solidFill>
                  <a:schemeClr val="accent2"/>
                </a:solidFill>
              </a:rPr>
              <a:t>waived if the institution already performed such first case review on one of the following RTOG trials: 0236, 0813, 0618, 0915, and 1021</a:t>
            </a:r>
          </a:p>
          <a:p>
            <a:pPr marL="742950" lvl="1" indent="-285750">
              <a:buFont typeface="Wingdings" panose="05000000000000000000" pitchFamily="2" charset="2"/>
              <a:buChar char="v"/>
            </a:pPr>
            <a:r>
              <a:rPr lang="en-US" sz="2000" dirty="0">
                <a:solidFill>
                  <a:schemeClr val="accent2"/>
                </a:solidFill>
              </a:rPr>
              <a:t>Prior to the start of </a:t>
            </a:r>
            <a:r>
              <a:rPr lang="en-US" sz="2000" dirty="0" err="1">
                <a:solidFill>
                  <a:schemeClr val="accent2"/>
                </a:solidFill>
              </a:rPr>
              <a:t>SAbR</a:t>
            </a:r>
            <a:r>
              <a:rPr lang="en-US" sz="2000" dirty="0">
                <a:solidFill>
                  <a:schemeClr val="accent2"/>
                </a:solidFill>
              </a:rPr>
              <a:t>, submit the following materials for the first patient treated at your site:</a:t>
            </a:r>
          </a:p>
          <a:p>
            <a:pPr marL="1200150" lvl="2" indent="-285750">
              <a:buFont typeface="Symbol" panose="05050102010706020507" pitchFamily="18" charset="2"/>
              <a:buChar char="-"/>
            </a:pPr>
            <a:r>
              <a:rPr lang="en-US" sz="2000" dirty="0">
                <a:solidFill>
                  <a:schemeClr val="accent2"/>
                </a:solidFill>
              </a:rPr>
              <a:t>Planning CT images (DICOM)</a:t>
            </a:r>
          </a:p>
          <a:p>
            <a:pPr marL="1200150" lvl="2" indent="-285750">
              <a:buFont typeface="Symbol" panose="05050102010706020507" pitchFamily="18" charset="2"/>
              <a:buChar char="-"/>
            </a:pPr>
            <a:r>
              <a:rPr lang="en-US" sz="2000" dirty="0">
                <a:solidFill>
                  <a:schemeClr val="accent2"/>
                </a:solidFill>
              </a:rPr>
              <a:t>Structure contours (DICOM RT Structure Set) for critical normal structures, all GTV, CTV, and PTV contours (C1, C3)</a:t>
            </a:r>
          </a:p>
          <a:p>
            <a:pPr marL="1200150" lvl="2" indent="-285750">
              <a:buFont typeface="Symbol" panose="05050102010706020507" pitchFamily="18" charset="2"/>
              <a:buChar char="-"/>
            </a:pPr>
            <a:r>
              <a:rPr lang="en-US" sz="2000" dirty="0">
                <a:solidFill>
                  <a:schemeClr val="accent2"/>
                </a:solidFill>
              </a:rPr>
              <a:t>Treatment plan (DICOM RT Plan) for initial and boost beam sets</a:t>
            </a:r>
          </a:p>
          <a:p>
            <a:pPr marL="1200150" lvl="2" indent="-285750">
              <a:buFont typeface="Symbol" panose="05050102010706020507" pitchFamily="18" charset="2"/>
              <a:buChar char="-"/>
            </a:pPr>
            <a:r>
              <a:rPr lang="en-US" sz="2000" dirty="0">
                <a:solidFill>
                  <a:schemeClr val="accent2"/>
                </a:solidFill>
              </a:rPr>
              <a:t>3-D CALCULATED dose distributions (DICOM RT Dose) for initial and boost sets of concurrently treated beams</a:t>
            </a:r>
          </a:p>
          <a:p>
            <a:pPr marL="1200150" lvl="2" indent="-285750">
              <a:buFont typeface="Symbol" panose="05050102010706020507" pitchFamily="18" charset="2"/>
              <a:buChar char="-"/>
            </a:pPr>
            <a:r>
              <a:rPr lang="en-US" sz="2000" dirty="0">
                <a:solidFill>
                  <a:schemeClr val="accent2"/>
                </a:solidFill>
              </a:rPr>
              <a:t>Color </a:t>
            </a:r>
            <a:r>
              <a:rPr lang="en-US" sz="2000" dirty="0" err="1">
                <a:solidFill>
                  <a:schemeClr val="accent2"/>
                </a:solidFill>
              </a:rPr>
              <a:t>isodose</a:t>
            </a:r>
            <a:r>
              <a:rPr lang="en-US" sz="2000" dirty="0">
                <a:solidFill>
                  <a:schemeClr val="accent2"/>
                </a:solidFill>
              </a:rPr>
              <a:t> images in axial, sagittal, and coronal planes (JPEG or PNG screen captures)</a:t>
            </a:r>
          </a:p>
          <a:p>
            <a:pPr marL="1200150" lvl="2" indent="-285750">
              <a:buFont typeface="Symbol" panose="05050102010706020507" pitchFamily="18" charset="2"/>
              <a:buChar char="-"/>
            </a:pPr>
            <a:r>
              <a:rPr lang="en-US" sz="2000" dirty="0">
                <a:solidFill>
                  <a:schemeClr val="accent2"/>
                </a:solidFill>
              </a:rPr>
              <a:t>DVH data for all required critical normal structures, GTV, CTV, and PTVs for total dose plan (DV)</a:t>
            </a:r>
          </a:p>
          <a:p>
            <a:pPr marL="1200150" lvl="2" indent="-285750">
              <a:buFont typeface="Symbol" panose="05050102010706020507" pitchFamily="18" charset="2"/>
              <a:buChar char="-"/>
            </a:pPr>
            <a:r>
              <a:rPr lang="en-US" sz="2000" dirty="0">
                <a:solidFill>
                  <a:schemeClr val="accent2"/>
                </a:solidFill>
              </a:rPr>
              <a:t>Digital Data Submission Information Form (DDSI)</a:t>
            </a:r>
          </a:p>
          <a:p>
            <a:pPr lvl="1"/>
            <a:r>
              <a:rPr lang="en-US" sz="2000" b="1" u="sng" dirty="0">
                <a:solidFill>
                  <a:schemeClr val="accent2"/>
                </a:solidFill>
              </a:rPr>
              <a:t>Note</a:t>
            </a:r>
            <a:r>
              <a:rPr lang="en-US" sz="2000" dirty="0">
                <a:solidFill>
                  <a:schemeClr val="accent2"/>
                </a:solidFill>
              </a:rPr>
              <a:t>: Prior to data submission, all DICOM objects have to be </a:t>
            </a:r>
            <a:r>
              <a:rPr lang="en-US" sz="2000" b="1" dirty="0">
                <a:solidFill>
                  <a:schemeClr val="accent2"/>
                </a:solidFill>
              </a:rPr>
              <a:t>de-identified</a:t>
            </a:r>
            <a:r>
              <a:rPr lang="en-US" sz="2000" dirty="0">
                <a:solidFill>
                  <a:schemeClr val="accent2"/>
                </a:solidFill>
              </a:rPr>
              <a:t> with a provided DICOM de- identification tool</a:t>
            </a:r>
          </a:p>
          <a:p>
            <a:pPr marL="285750" indent="-285750"/>
            <a:r>
              <a:rPr lang="en-US" sz="2000" b="1" dirty="0">
                <a:solidFill>
                  <a:schemeClr val="accent2"/>
                </a:solidFill>
              </a:rPr>
              <a:t>For All Subsequent Patients</a:t>
            </a:r>
            <a:r>
              <a:rPr lang="en-US" sz="2000" dirty="0">
                <a:solidFill>
                  <a:schemeClr val="accent2"/>
                </a:solidFill>
              </a:rPr>
              <a:t>:</a:t>
            </a:r>
          </a:p>
          <a:p>
            <a:pPr marL="742950" lvl="1" indent="-285750">
              <a:buFont typeface="Wingdings" panose="05000000000000000000" pitchFamily="2" charset="2"/>
              <a:buChar char="v"/>
            </a:pPr>
            <a:r>
              <a:rPr lang="en-US" dirty="0">
                <a:solidFill>
                  <a:schemeClr val="accent2"/>
                </a:solidFill>
              </a:rPr>
              <a:t>Within four weeks after completion of </a:t>
            </a:r>
            <a:r>
              <a:rPr lang="en-US" dirty="0" err="1">
                <a:solidFill>
                  <a:schemeClr val="accent2"/>
                </a:solidFill>
              </a:rPr>
              <a:t>SAbR</a:t>
            </a:r>
            <a:r>
              <a:rPr lang="en-US" dirty="0">
                <a:solidFill>
                  <a:schemeClr val="accent2"/>
                </a:solidFill>
              </a:rPr>
              <a:t>, submit the required materials identified in Section 6.6.3 of the Protocol for all patients. Submitted digitally as </a:t>
            </a:r>
            <a:r>
              <a:rPr lang="en-US" b="1" dirty="0">
                <a:solidFill>
                  <a:schemeClr val="accent2"/>
                </a:solidFill>
              </a:rPr>
              <a:t>DICOM RT objects</a:t>
            </a:r>
            <a:endParaRPr lang="en-US" dirty="0">
              <a:solidFill>
                <a:schemeClr val="accent2"/>
              </a:solidFill>
            </a:endParaRPr>
          </a:p>
          <a:p>
            <a:pPr marL="742950" lvl="1" indent="-285750">
              <a:buFont typeface="Wingdings" panose="05000000000000000000" pitchFamily="2" charset="2"/>
              <a:buChar char="v"/>
            </a:pPr>
            <a:r>
              <a:rPr lang="en-US" dirty="0">
                <a:solidFill>
                  <a:schemeClr val="accent2"/>
                </a:solidFill>
              </a:rPr>
              <a:t>Final dosimetry data submission for all Patients - Within four weeks after completion of </a:t>
            </a:r>
            <a:r>
              <a:rPr lang="en-US" dirty="0" err="1">
                <a:solidFill>
                  <a:schemeClr val="accent2"/>
                </a:solidFill>
              </a:rPr>
              <a:t>SAbR</a:t>
            </a:r>
            <a:r>
              <a:rPr lang="en-US" dirty="0">
                <a:solidFill>
                  <a:schemeClr val="accent2"/>
                </a:solidFill>
              </a:rPr>
              <a:t>, submit </a:t>
            </a:r>
            <a:r>
              <a:rPr lang="en-US" b="1" dirty="0">
                <a:solidFill>
                  <a:schemeClr val="accent2"/>
                </a:solidFill>
              </a:rPr>
              <a:t>hard copies </a:t>
            </a:r>
            <a:r>
              <a:rPr lang="en-US" dirty="0">
                <a:solidFill>
                  <a:schemeClr val="accent2"/>
                </a:solidFill>
              </a:rPr>
              <a:t>of </a:t>
            </a:r>
            <a:r>
              <a:rPr lang="en-US" b="1" dirty="0">
                <a:solidFill>
                  <a:schemeClr val="accent2"/>
                </a:solidFill>
              </a:rPr>
              <a:t>Radiotherapy Summary Form</a:t>
            </a:r>
            <a:endParaRPr lang="en-US" dirty="0">
              <a:solidFill>
                <a:schemeClr val="accent2"/>
              </a:solidFill>
            </a:endParaRPr>
          </a:p>
          <a:p>
            <a:pPr marL="285750" indent="-285750"/>
            <a:r>
              <a:rPr lang="en-US" dirty="0">
                <a:solidFill>
                  <a:schemeClr val="accent2"/>
                </a:solidFill>
              </a:rPr>
              <a:t>The study co-chair or designee will perform retrospective treatment plan review after receipt of complete data for the first 50 cases enrolled</a:t>
            </a:r>
          </a:p>
        </p:txBody>
      </p:sp>
      <p:sp>
        <p:nvSpPr>
          <p:cNvPr id="6" name="Slide Number Placeholder 5"/>
          <p:cNvSpPr>
            <a:spLocks noGrp="1"/>
          </p:cNvSpPr>
          <p:nvPr>
            <p:ph type="sldNum" sz="quarter" idx="17"/>
          </p:nvPr>
        </p:nvSpPr>
        <p:spPr/>
        <p:txBody>
          <a:bodyPr/>
          <a:lstStyle/>
          <a:p>
            <a:fld id="{FCEE2C88-6C8F-484D-AF69-578F576B1F44}" type="slidenum">
              <a:rPr lang="en-US" smtClean="0"/>
              <a:pPr/>
              <a:t>28</a:t>
            </a:fld>
            <a:endParaRPr lang="en-US" dirty="0"/>
          </a:p>
        </p:txBody>
      </p:sp>
      <p:pic>
        <p:nvPicPr>
          <p:cNvPr id="7" name="Picture 6"/>
          <p:cNvPicPr/>
          <p:nvPr/>
        </p:nvPicPr>
        <p:blipFill>
          <a:blip r:embed="rId2" cstate="email">
            <a:extLst>
              <a:ext uri="{28A0092B-C50C-407E-A947-70E740481C1C}">
                <a14:useLocalDpi xmlns:a14="http://schemas.microsoft.com/office/drawing/2010/main" val="0"/>
              </a:ext>
            </a:extLst>
          </a:blip>
          <a:stretch>
            <a:fillRect/>
          </a:stretch>
        </p:blipFill>
        <p:spPr>
          <a:xfrm>
            <a:off x="192087" y="163512"/>
            <a:ext cx="2905125" cy="815975"/>
          </a:xfrm>
          <a:prstGeom prst="rect">
            <a:avLst/>
          </a:prstGeom>
        </p:spPr>
      </p:pic>
    </p:spTree>
    <p:extLst>
      <p:ext uri="{BB962C8B-B14F-4D97-AF65-F5344CB8AC3E}">
        <p14:creationId xmlns:p14="http://schemas.microsoft.com/office/powerpoint/2010/main" val="17599746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a:solidFill>
                  <a:schemeClr val="accent2"/>
                </a:solidFill>
              </a:rPr>
              <a:t>SAbR</a:t>
            </a:r>
            <a:r>
              <a:rPr lang="en-US" dirty="0">
                <a:solidFill>
                  <a:schemeClr val="accent2"/>
                </a:solidFill>
              </a:rPr>
              <a:t> QA Submission Instructions</a:t>
            </a:r>
          </a:p>
        </p:txBody>
      </p:sp>
      <p:sp>
        <p:nvSpPr>
          <p:cNvPr id="4" name="Text Placeholder 3"/>
          <p:cNvSpPr>
            <a:spLocks noGrp="1"/>
          </p:cNvSpPr>
          <p:nvPr>
            <p:ph type="body" sz="quarter" idx="14"/>
          </p:nvPr>
        </p:nvSpPr>
        <p:spPr>
          <a:xfrm>
            <a:off x="2328037" y="2955855"/>
            <a:ext cx="18525744" cy="8087570"/>
          </a:xfrm>
        </p:spPr>
        <p:txBody>
          <a:bodyPr>
            <a:normAutofit/>
          </a:bodyPr>
          <a:lstStyle/>
          <a:p>
            <a:pPr marL="342900" indent="-342900"/>
            <a:r>
              <a:rPr lang="en-US" sz="2800" dirty="0">
                <a:solidFill>
                  <a:schemeClr val="accent2"/>
                </a:solidFill>
              </a:rPr>
              <a:t>All CT planning and treatment information (e.g., planning CT files, dose files, plan files, and structure files) must be submitted digitally in DICOM RT format; plan report including </a:t>
            </a:r>
            <a:r>
              <a:rPr lang="en-US" sz="2800" dirty="0" err="1">
                <a:solidFill>
                  <a:schemeClr val="accent2"/>
                </a:solidFill>
              </a:rPr>
              <a:t>isodose</a:t>
            </a:r>
            <a:r>
              <a:rPr lang="en-US" sz="2800" dirty="0">
                <a:solidFill>
                  <a:schemeClr val="accent2"/>
                </a:solidFill>
              </a:rPr>
              <a:t> distributions, DVHs and dose statistics in PDF format shall also be submitted along with digital DICOM RT datasets</a:t>
            </a:r>
          </a:p>
          <a:p>
            <a:pPr marL="342900" indent="-342900"/>
            <a:endParaRPr lang="en-US" sz="2800" dirty="0">
              <a:solidFill>
                <a:schemeClr val="accent2"/>
              </a:solidFill>
            </a:endParaRPr>
          </a:p>
          <a:p>
            <a:pPr marL="342900" indent="-342900"/>
            <a:r>
              <a:rPr lang="en-US" sz="2800" dirty="0">
                <a:solidFill>
                  <a:schemeClr val="accent2"/>
                </a:solidFill>
              </a:rPr>
              <a:t>A Secure FTP (SFTP) account with username and password can be obtained by contacting UT Southwestern Medical Center - Department of Radiation Oncology, </a:t>
            </a:r>
            <a:r>
              <a:rPr lang="en-US" sz="2800" b="1" dirty="0">
                <a:solidFill>
                  <a:schemeClr val="accent2"/>
                </a:solidFill>
                <a:hlinkClick r:id="rId2"/>
              </a:rPr>
              <a:t>Yulong.yan@utsouthwestern.edu</a:t>
            </a:r>
            <a:endParaRPr lang="en-US" sz="2800" dirty="0">
              <a:solidFill>
                <a:schemeClr val="accent2"/>
              </a:solidFill>
            </a:endParaRPr>
          </a:p>
          <a:p>
            <a:pPr marL="342900" indent="-342900"/>
            <a:endParaRPr lang="en-US" sz="2800" dirty="0">
              <a:solidFill>
                <a:schemeClr val="accent2"/>
              </a:solidFill>
            </a:endParaRPr>
          </a:p>
          <a:p>
            <a:pPr marL="342900" indent="-342900"/>
            <a:r>
              <a:rPr lang="en-US" sz="2800" dirty="0">
                <a:solidFill>
                  <a:schemeClr val="accent2"/>
                </a:solidFill>
              </a:rPr>
              <a:t>Sites must notify via e-mail when digital data are submitted; the e-mail must include the study and patient identification numbers and a description of the datasets being submitted (e.g. QA, </a:t>
            </a:r>
            <a:r>
              <a:rPr lang="en-US" sz="2800" dirty="0" err="1">
                <a:solidFill>
                  <a:schemeClr val="accent2"/>
                </a:solidFill>
              </a:rPr>
              <a:t>SAbR</a:t>
            </a:r>
            <a:r>
              <a:rPr lang="en-US" sz="2800" dirty="0">
                <a:solidFill>
                  <a:schemeClr val="accent2"/>
                </a:solidFill>
              </a:rPr>
              <a:t> treatment plan, etc.)</a:t>
            </a:r>
          </a:p>
          <a:p>
            <a:endParaRPr lang="en-US" sz="2800" dirty="0">
              <a:solidFill>
                <a:schemeClr val="accent2"/>
              </a:solidFill>
            </a:endParaRPr>
          </a:p>
          <a:p>
            <a:r>
              <a:rPr lang="en-US" sz="2800" dirty="0">
                <a:solidFill>
                  <a:schemeClr val="accent2"/>
                </a:solidFill>
              </a:rPr>
              <a:t>The jolt webpage (</a:t>
            </a:r>
            <a:r>
              <a:rPr lang="en-US" sz="2800" dirty="0">
                <a:solidFill>
                  <a:schemeClr val="accent2"/>
                </a:solidFill>
                <a:hlinkClick r:id="rId3"/>
              </a:rPr>
              <a:t>https://www.utsouthwestern.edu/education/medical-school/departments/radiation-oncology/research/clinical/jolt-ca/</a:t>
            </a:r>
            <a:r>
              <a:rPr lang="en-US" sz="2800" dirty="0">
                <a:solidFill>
                  <a:schemeClr val="accent2"/>
                </a:solidFill>
              </a:rPr>
              <a:t>) has information on submission information as well as links to available information</a:t>
            </a:r>
          </a:p>
        </p:txBody>
      </p:sp>
      <p:sp>
        <p:nvSpPr>
          <p:cNvPr id="6" name="Slide Number Placeholder 5"/>
          <p:cNvSpPr>
            <a:spLocks noGrp="1"/>
          </p:cNvSpPr>
          <p:nvPr>
            <p:ph type="sldNum" sz="quarter" idx="17"/>
          </p:nvPr>
        </p:nvSpPr>
        <p:spPr/>
        <p:txBody>
          <a:bodyPr/>
          <a:lstStyle/>
          <a:p>
            <a:fld id="{FCEE2C88-6C8F-484D-AF69-578F576B1F44}" type="slidenum">
              <a:rPr lang="en-US" smtClean="0"/>
              <a:pPr/>
              <a:t>29</a:t>
            </a:fld>
            <a:endParaRPr lang="en-US" dirty="0"/>
          </a:p>
        </p:txBody>
      </p:sp>
      <p:pic>
        <p:nvPicPr>
          <p:cNvPr id="7" name="Picture 6"/>
          <p:cNvPicPr/>
          <p:nvPr/>
        </p:nvPicPr>
        <p:blipFill>
          <a:blip r:embed="rId4" cstate="email">
            <a:extLst>
              <a:ext uri="{28A0092B-C50C-407E-A947-70E740481C1C}">
                <a14:useLocalDpi xmlns:a14="http://schemas.microsoft.com/office/drawing/2010/main" val="0"/>
              </a:ext>
            </a:extLst>
          </a:blip>
          <a:stretch>
            <a:fillRect/>
          </a:stretch>
        </p:blipFill>
        <p:spPr>
          <a:xfrm>
            <a:off x="192087" y="163512"/>
            <a:ext cx="2905125" cy="815975"/>
          </a:xfrm>
          <a:prstGeom prst="rect">
            <a:avLst/>
          </a:prstGeom>
        </p:spPr>
      </p:pic>
    </p:spTree>
    <p:extLst>
      <p:ext uri="{BB962C8B-B14F-4D97-AF65-F5344CB8AC3E}">
        <p14:creationId xmlns:p14="http://schemas.microsoft.com/office/powerpoint/2010/main" val="12780789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chor="ctr">
            <a:normAutofit/>
          </a:bodyPr>
          <a:lstStyle/>
          <a:p>
            <a:pPr marL="0" indent="0" algn="ctr">
              <a:buNone/>
            </a:pPr>
            <a:r>
              <a:rPr lang="en-US" sz="13800" dirty="0">
                <a:solidFill>
                  <a:schemeClr val="accent2"/>
                </a:solidFill>
              </a:rPr>
              <a:t>Background</a:t>
            </a:r>
          </a:p>
        </p:txBody>
      </p:sp>
      <p:sp>
        <p:nvSpPr>
          <p:cNvPr id="5" name="Slide Number Placeholder 4"/>
          <p:cNvSpPr>
            <a:spLocks noGrp="1"/>
          </p:cNvSpPr>
          <p:nvPr>
            <p:ph type="sldNum" sz="quarter" idx="13"/>
          </p:nvPr>
        </p:nvSpPr>
        <p:spPr/>
        <p:txBody>
          <a:bodyPr/>
          <a:lstStyle/>
          <a:p>
            <a:fld id="{FCEE2C88-6C8F-484D-AF69-578F576B1F44}" type="slidenum">
              <a:rPr lang="en-US" smtClean="0"/>
              <a:pPr/>
              <a:t>3</a:t>
            </a:fld>
            <a:endParaRPr lang="en-US" dirty="0"/>
          </a:p>
        </p:txBody>
      </p:sp>
      <p:pic>
        <p:nvPicPr>
          <p:cNvPr id="12" name="Picture 11"/>
          <p:cNvPicPr/>
          <p:nvPr/>
        </p:nvPicPr>
        <p:blipFill>
          <a:blip r:embed="rId2" cstate="email">
            <a:extLst>
              <a:ext uri="{28A0092B-C50C-407E-A947-70E740481C1C}">
                <a14:useLocalDpi xmlns:a14="http://schemas.microsoft.com/office/drawing/2010/main" val="0"/>
              </a:ext>
            </a:extLst>
          </a:blip>
          <a:stretch>
            <a:fillRect/>
          </a:stretch>
        </p:blipFill>
        <p:spPr>
          <a:xfrm>
            <a:off x="192087" y="163512"/>
            <a:ext cx="2905125" cy="815975"/>
          </a:xfrm>
          <a:prstGeom prst="rect">
            <a:avLst/>
          </a:prstGeom>
        </p:spPr>
      </p:pic>
    </p:spTree>
    <p:extLst>
      <p:ext uri="{BB962C8B-B14F-4D97-AF65-F5344CB8AC3E}">
        <p14:creationId xmlns:p14="http://schemas.microsoft.com/office/powerpoint/2010/main" val="13234919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4"/>
          </p:nvPr>
        </p:nvSpPr>
        <p:spPr>
          <a:xfrm>
            <a:off x="1644649" y="400050"/>
            <a:ext cx="19549114" cy="10643375"/>
          </a:xfrm>
        </p:spPr>
        <p:txBody>
          <a:bodyPr anchor="ctr"/>
          <a:lstStyle/>
          <a:p>
            <a:pPr marL="0" indent="0" algn="ctr">
              <a:buNone/>
            </a:pPr>
            <a:r>
              <a:rPr lang="en-US" sz="13800" dirty="0">
                <a:solidFill>
                  <a:schemeClr val="accent2"/>
                </a:solidFill>
              </a:rPr>
              <a:t>Adverse Events</a:t>
            </a:r>
          </a:p>
        </p:txBody>
      </p:sp>
      <p:sp>
        <p:nvSpPr>
          <p:cNvPr id="6" name="Slide Number Placeholder 5"/>
          <p:cNvSpPr>
            <a:spLocks noGrp="1"/>
          </p:cNvSpPr>
          <p:nvPr>
            <p:ph type="sldNum" sz="quarter" idx="17"/>
          </p:nvPr>
        </p:nvSpPr>
        <p:spPr/>
        <p:txBody>
          <a:bodyPr/>
          <a:lstStyle/>
          <a:p>
            <a:fld id="{FCEE2C88-6C8F-484D-AF69-578F576B1F44}" type="slidenum">
              <a:rPr lang="en-US" smtClean="0"/>
              <a:pPr/>
              <a:t>30</a:t>
            </a:fld>
            <a:endParaRPr lang="en-US" dirty="0"/>
          </a:p>
        </p:txBody>
      </p:sp>
      <p:pic>
        <p:nvPicPr>
          <p:cNvPr id="7" name="Picture 6"/>
          <p:cNvPicPr/>
          <p:nvPr/>
        </p:nvPicPr>
        <p:blipFill>
          <a:blip r:embed="rId2" cstate="email">
            <a:extLst>
              <a:ext uri="{28A0092B-C50C-407E-A947-70E740481C1C}">
                <a14:useLocalDpi xmlns:a14="http://schemas.microsoft.com/office/drawing/2010/main" val="0"/>
              </a:ext>
            </a:extLst>
          </a:blip>
          <a:stretch>
            <a:fillRect/>
          </a:stretch>
        </p:blipFill>
        <p:spPr>
          <a:xfrm>
            <a:off x="192087" y="163512"/>
            <a:ext cx="2905125" cy="815975"/>
          </a:xfrm>
          <a:prstGeom prst="rect">
            <a:avLst/>
          </a:prstGeom>
        </p:spPr>
      </p:pic>
    </p:spTree>
    <p:extLst>
      <p:ext uri="{BB962C8B-B14F-4D97-AF65-F5344CB8AC3E}">
        <p14:creationId xmlns:p14="http://schemas.microsoft.com/office/powerpoint/2010/main" val="4560709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6600" dirty="0">
                <a:solidFill>
                  <a:schemeClr val="accent2"/>
                </a:solidFill>
              </a:rPr>
              <a:t>Acute and Late Adverse Events</a:t>
            </a:r>
          </a:p>
        </p:txBody>
      </p:sp>
      <p:sp>
        <p:nvSpPr>
          <p:cNvPr id="4" name="Text Placeholder 3"/>
          <p:cNvSpPr>
            <a:spLocks noGrp="1"/>
          </p:cNvSpPr>
          <p:nvPr>
            <p:ph type="body" sz="quarter" idx="14"/>
          </p:nvPr>
        </p:nvSpPr>
        <p:spPr>
          <a:xfrm>
            <a:off x="2668016" y="2955854"/>
            <a:ext cx="18525744" cy="8087570"/>
          </a:xfrm>
        </p:spPr>
        <p:txBody>
          <a:bodyPr/>
          <a:lstStyle/>
          <a:p>
            <a:r>
              <a:rPr lang="en-US" b="1" dirty="0">
                <a:solidFill>
                  <a:schemeClr val="accent2"/>
                </a:solidFill>
              </a:rPr>
              <a:t>Acute Adverse Events</a:t>
            </a:r>
          </a:p>
          <a:p>
            <a:pPr lvl="1"/>
            <a:r>
              <a:rPr lang="en-US" dirty="0">
                <a:solidFill>
                  <a:schemeClr val="accent2"/>
                </a:solidFill>
              </a:rPr>
              <a:t>Adverse events occurring in the time period from the signing of the informed consent, through </a:t>
            </a:r>
            <a:r>
              <a:rPr lang="en-US" i="1" dirty="0">
                <a:solidFill>
                  <a:schemeClr val="accent2"/>
                </a:solidFill>
              </a:rPr>
              <a:t>4 weeks</a:t>
            </a:r>
            <a:r>
              <a:rPr lang="en-US" dirty="0">
                <a:solidFill>
                  <a:schemeClr val="accent2"/>
                </a:solidFill>
              </a:rPr>
              <a:t> post treatment will be considered acute adverse events.  All events that take place during this time duration, no matter the category or relatedness, must be recorded.</a:t>
            </a:r>
          </a:p>
          <a:p>
            <a:r>
              <a:rPr lang="en-US" b="1" dirty="0">
                <a:solidFill>
                  <a:schemeClr val="accent2"/>
                </a:solidFill>
              </a:rPr>
              <a:t>Late Adverse Events</a:t>
            </a:r>
          </a:p>
          <a:p>
            <a:pPr lvl="1"/>
            <a:r>
              <a:rPr lang="en-US" dirty="0">
                <a:solidFill>
                  <a:schemeClr val="accent2"/>
                </a:solidFill>
              </a:rPr>
              <a:t>Adverse events occurring in the time period from the end of acute monitoring, to </a:t>
            </a:r>
            <a:r>
              <a:rPr lang="en-US" i="1" dirty="0">
                <a:solidFill>
                  <a:schemeClr val="accent2"/>
                </a:solidFill>
              </a:rPr>
              <a:t>24 </a:t>
            </a:r>
            <a:r>
              <a:rPr lang="en-US" dirty="0">
                <a:solidFill>
                  <a:schemeClr val="accent2"/>
                </a:solidFill>
              </a:rPr>
              <a:t>months (2 years) post treatment, will be defined as late adverse events. Visits used for adverse event evaluation include Radiation Oncology and Surgery. Specific events to be evaluated are listed below.</a:t>
            </a:r>
          </a:p>
        </p:txBody>
      </p:sp>
      <p:sp>
        <p:nvSpPr>
          <p:cNvPr id="6" name="Slide Number Placeholder 5"/>
          <p:cNvSpPr>
            <a:spLocks noGrp="1"/>
          </p:cNvSpPr>
          <p:nvPr>
            <p:ph type="sldNum" sz="quarter" idx="17"/>
          </p:nvPr>
        </p:nvSpPr>
        <p:spPr/>
        <p:txBody>
          <a:bodyPr/>
          <a:lstStyle/>
          <a:p>
            <a:fld id="{FCEE2C88-6C8F-484D-AF69-578F576B1F44}" type="slidenum">
              <a:rPr lang="en-US" smtClean="0"/>
              <a:pPr/>
              <a:t>31</a:t>
            </a:fld>
            <a:endParaRPr lang="en-US" dirty="0"/>
          </a:p>
        </p:txBody>
      </p:sp>
      <p:pic>
        <p:nvPicPr>
          <p:cNvPr id="7" name="Picture 6"/>
          <p:cNvPicPr/>
          <p:nvPr/>
        </p:nvPicPr>
        <p:blipFill>
          <a:blip r:embed="rId2" cstate="email">
            <a:extLst>
              <a:ext uri="{28A0092B-C50C-407E-A947-70E740481C1C}">
                <a14:useLocalDpi xmlns:a14="http://schemas.microsoft.com/office/drawing/2010/main" val="0"/>
              </a:ext>
            </a:extLst>
          </a:blip>
          <a:stretch>
            <a:fillRect/>
          </a:stretch>
        </p:blipFill>
        <p:spPr>
          <a:xfrm>
            <a:off x="192087" y="163512"/>
            <a:ext cx="2905125" cy="815975"/>
          </a:xfrm>
          <a:prstGeom prst="rect">
            <a:avLst/>
          </a:prstGeom>
        </p:spPr>
      </p:pic>
    </p:spTree>
    <p:extLst>
      <p:ext uri="{BB962C8B-B14F-4D97-AF65-F5344CB8AC3E}">
        <p14:creationId xmlns:p14="http://schemas.microsoft.com/office/powerpoint/2010/main" val="35505451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6600" dirty="0">
                <a:solidFill>
                  <a:schemeClr val="accent2"/>
                </a:solidFill>
              </a:rPr>
              <a:t>Serious Adverse Events</a:t>
            </a:r>
          </a:p>
        </p:txBody>
      </p:sp>
      <p:sp>
        <p:nvSpPr>
          <p:cNvPr id="4" name="Text Placeholder 3"/>
          <p:cNvSpPr>
            <a:spLocks noGrp="1"/>
          </p:cNvSpPr>
          <p:nvPr>
            <p:ph type="body" sz="quarter" idx="14"/>
          </p:nvPr>
        </p:nvSpPr>
        <p:spPr>
          <a:xfrm>
            <a:off x="2668016" y="2955854"/>
            <a:ext cx="18525744" cy="8531296"/>
          </a:xfrm>
        </p:spPr>
        <p:txBody>
          <a:bodyPr>
            <a:noAutofit/>
          </a:bodyPr>
          <a:lstStyle/>
          <a:p>
            <a:pPr marL="426728" lvl="1">
              <a:spcBef>
                <a:spcPts val="1867"/>
              </a:spcBef>
            </a:pPr>
            <a:r>
              <a:rPr lang="en-US" sz="2000" dirty="0">
                <a:solidFill>
                  <a:schemeClr val="accent2"/>
                </a:solidFill>
              </a:rPr>
              <a:t>ICH Guideline E2A and the UTSW IRB define serious adverse events as those events, occurring at any dose, which meets any of the following criteria: </a:t>
            </a:r>
          </a:p>
          <a:p>
            <a:pPr marL="1280183" lvl="2">
              <a:spcBef>
                <a:spcPts val="1867"/>
              </a:spcBef>
            </a:pPr>
            <a:r>
              <a:rPr lang="en-US" sz="2000" dirty="0">
                <a:solidFill>
                  <a:schemeClr val="accent2"/>
                </a:solidFill>
              </a:rPr>
              <a:t>Results in death  </a:t>
            </a:r>
          </a:p>
          <a:p>
            <a:pPr marL="1280183" lvl="2">
              <a:spcBef>
                <a:spcPts val="1867"/>
              </a:spcBef>
            </a:pPr>
            <a:r>
              <a:rPr lang="en-US" sz="2000" dirty="0">
                <a:solidFill>
                  <a:schemeClr val="accent2"/>
                </a:solidFill>
              </a:rPr>
              <a:t>Immediately life-threatening </a:t>
            </a:r>
          </a:p>
          <a:p>
            <a:pPr marL="1280183" lvl="2">
              <a:spcBef>
                <a:spcPts val="1867"/>
              </a:spcBef>
            </a:pPr>
            <a:r>
              <a:rPr lang="en-US" sz="2000" dirty="0">
                <a:solidFill>
                  <a:schemeClr val="accent2"/>
                </a:solidFill>
              </a:rPr>
              <a:t>Results in inpatient hospitalization1,2 or prolongation of existing hospitalization </a:t>
            </a:r>
          </a:p>
          <a:p>
            <a:pPr marL="1280183" lvl="2">
              <a:spcBef>
                <a:spcPts val="1867"/>
              </a:spcBef>
            </a:pPr>
            <a:r>
              <a:rPr lang="en-US" sz="2000" dirty="0">
                <a:solidFill>
                  <a:schemeClr val="accent2"/>
                </a:solidFill>
              </a:rPr>
              <a:t>Results in persistent or significant disability/incapacity </a:t>
            </a:r>
          </a:p>
          <a:p>
            <a:pPr marL="1280183" lvl="2">
              <a:spcBef>
                <a:spcPts val="1867"/>
              </a:spcBef>
            </a:pPr>
            <a:r>
              <a:rPr lang="en-US" sz="2000" dirty="0">
                <a:solidFill>
                  <a:schemeClr val="accent2"/>
                </a:solidFill>
              </a:rPr>
              <a:t>Results in a congenital anomaly/birth defect </a:t>
            </a:r>
          </a:p>
          <a:p>
            <a:pPr marL="1280183" lvl="2">
              <a:spcBef>
                <a:spcPts val="1867"/>
              </a:spcBef>
            </a:pPr>
            <a:r>
              <a:rPr lang="en-US" sz="2000" dirty="0">
                <a:solidFill>
                  <a:schemeClr val="accent2"/>
                </a:solidFill>
              </a:rPr>
              <a:t>Based upon appropriate medical judgment, may jeopardize the subject’s health and may require medical or surgical intervention to prevent one of the other outcomes listed in this definition.</a:t>
            </a:r>
          </a:p>
          <a:p>
            <a:pPr marL="426728" lvl="1">
              <a:spcBef>
                <a:spcPts val="1867"/>
              </a:spcBef>
            </a:pPr>
            <a:r>
              <a:rPr lang="en-US" sz="2000" dirty="0">
                <a:solidFill>
                  <a:schemeClr val="accent2"/>
                </a:solidFill>
              </a:rPr>
              <a:t>Note: A “Serious adverse event” is by definition an event that meets any of the above criteria. Serious adverse events may or may not be related to the research project. A serious adverse event determination does not require the event to be related to the research. That is, both events completely unrelated to the condition under study and events that are expected in the context of the condition under study may be serious adverse events, independent of relatedness to the study itself. As examples, a car accident requiring &gt;24 hour inpatient admission to the hospital would be a serious adverse event for any research participant; likewise, in a study investigating end-stage cancer care, any hospitalization or death which occurs during the protocol-specified period of monitoring for adverse and serious adverse events would be a serious adverse event, even if the event observed is a primary clinical endpoint of the study.</a:t>
            </a:r>
          </a:p>
          <a:p>
            <a:pPr marL="426728" lvl="1">
              <a:spcBef>
                <a:spcPts val="1867"/>
              </a:spcBef>
            </a:pPr>
            <a:r>
              <a:rPr lang="en-US" sz="2000" dirty="0">
                <a:solidFill>
                  <a:schemeClr val="accent2"/>
                </a:solidFill>
              </a:rPr>
              <a:t>1Pre-planned hospitalizations or elective surgeries are not considered SAEs. Note: If events occur during a pre-planned hospitalization or surgery, that prolong the existing hospitalization, those events should be evaluated and/or reported as SAEs.  </a:t>
            </a:r>
          </a:p>
          <a:p>
            <a:pPr marL="426728" lvl="1">
              <a:spcBef>
                <a:spcPts val="1867"/>
              </a:spcBef>
            </a:pPr>
            <a:r>
              <a:rPr lang="en-US" sz="2000" dirty="0">
                <a:solidFill>
                  <a:schemeClr val="accent2"/>
                </a:solidFill>
              </a:rPr>
              <a:t>2 NCI defines hospitalization for expedited AE reporting purposes as an inpatient hospital stay equal to or greater than 24 hours. Hospitalization is used as an indicator of the seriousness of the adverse event and should only be used for situations where the AE truly fits this definition and NOT for hospitalizations associated with less serious events. For example: a hospital visit where a patient is admitted for observation or minor treatment (e.g. hydration) and released in less than 24 hours. Furthermore, hospitalization for pharmacokinetic sampling is not an AE and therefore is not to be reported either as a routine AE or in an expedited report.</a:t>
            </a:r>
          </a:p>
        </p:txBody>
      </p:sp>
      <p:sp>
        <p:nvSpPr>
          <p:cNvPr id="6" name="Slide Number Placeholder 5"/>
          <p:cNvSpPr>
            <a:spLocks noGrp="1"/>
          </p:cNvSpPr>
          <p:nvPr>
            <p:ph type="sldNum" sz="quarter" idx="17"/>
          </p:nvPr>
        </p:nvSpPr>
        <p:spPr/>
        <p:txBody>
          <a:bodyPr/>
          <a:lstStyle/>
          <a:p>
            <a:fld id="{FCEE2C88-6C8F-484D-AF69-578F576B1F44}" type="slidenum">
              <a:rPr lang="en-US" smtClean="0"/>
              <a:pPr/>
              <a:t>32</a:t>
            </a:fld>
            <a:endParaRPr lang="en-US" dirty="0"/>
          </a:p>
        </p:txBody>
      </p:sp>
      <p:pic>
        <p:nvPicPr>
          <p:cNvPr id="7" name="Picture 6"/>
          <p:cNvPicPr/>
          <p:nvPr/>
        </p:nvPicPr>
        <p:blipFill>
          <a:blip r:embed="rId2" cstate="email">
            <a:extLst>
              <a:ext uri="{28A0092B-C50C-407E-A947-70E740481C1C}">
                <a14:useLocalDpi xmlns:a14="http://schemas.microsoft.com/office/drawing/2010/main" val="0"/>
              </a:ext>
            </a:extLst>
          </a:blip>
          <a:stretch>
            <a:fillRect/>
          </a:stretch>
        </p:blipFill>
        <p:spPr>
          <a:xfrm>
            <a:off x="192087" y="163512"/>
            <a:ext cx="2905125" cy="815975"/>
          </a:xfrm>
          <a:prstGeom prst="rect">
            <a:avLst/>
          </a:prstGeom>
        </p:spPr>
      </p:pic>
    </p:spTree>
    <p:extLst>
      <p:ext uri="{BB962C8B-B14F-4D97-AF65-F5344CB8AC3E}">
        <p14:creationId xmlns:p14="http://schemas.microsoft.com/office/powerpoint/2010/main" val="188073134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5400" dirty="0">
                <a:solidFill>
                  <a:schemeClr val="accent2"/>
                </a:solidFill>
              </a:rPr>
              <a:t>Steps to Determine if AE Requires Expedited Reporting (1)</a:t>
            </a:r>
          </a:p>
        </p:txBody>
      </p:sp>
      <p:sp>
        <p:nvSpPr>
          <p:cNvPr id="4" name="Text Placeholder 3"/>
          <p:cNvSpPr>
            <a:spLocks noGrp="1"/>
          </p:cNvSpPr>
          <p:nvPr>
            <p:ph type="body" sz="quarter" idx="14"/>
          </p:nvPr>
        </p:nvSpPr>
        <p:spPr>
          <a:xfrm>
            <a:off x="2180209" y="2955854"/>
            <a:ext cx="18525744" cy="8087570"/>
          </a:xfrm>
        </p:spPr>
        <p:txBody>
          <a:bodyPr>
            <a:normAutofit lnSpcReduction="10000"/>
          </a:bodyPr>
          <a:lstStyle/>
          <a:p>
            <a:r>
              <a:rPr lang="en-US" u="sng" dirty="0">
                <a:solidFill>
                  <a:schemeClr val="accent2"/>
                </a:solidFill>
              </a:rPr>
              <a:t>Step 1</a:t>
            </a:r>
            <a:r>
              <a:rPr lang="en-US" dirty="0">
                <a:solidFill>
                  <a:schemeClr val="accent2"/>
                </a:solidFill>
              </a:rPr>
              <a:t>:	Identify the type of adverse event using the NCI Common Terminology Criteria for Adverse Events (CTCAE v4). </a:t>
            </a:r>
            <a:endParaRPr lang="en-US" sz="3600" dirty="0">
              <a:solidFill>
                <a:schemeClr val="accent2"/>
              </a:solidFill>
            </a:endParaRPr>
          </a:p>
          <a:p>
            <a:r>
              <a:rPr lang="en-US" u="sng" dirty="0">
                <a:solidFill>
                  <a:schemeClr val="accent2"/>
                </a:solidFill>
              </a:rPr>
              <a:t>Step 2</a:t>
            </a:r>
            <a:r>
              <a:rPr lang="en-US" dirty="0">
                <a:solidFill>
                  <a:schemeClr val="accent2"/>
                </a:solidFill>
              </a:rPr>
              <a:t>: Grade the adverse event using the NCI CTCAE v4.</a:t>
            </a:r>
            <a:endParaRPr lang="en-US" sz="3600" dirty="0">
              <a:solidFill>
                <a:schemeClr val="accent2"/>
              </a:solidFill>
            </a:endParaRPr>
          </a:p>
          <a:p>
            <a:r>
              <a:rPr lang="en-US" u="sng" dirty="0">
                <a:solidFill>
                  <a:schemeClr val="accent2"/>
                </a:solidFill>
              </a:rPr>
              <a:t>Step 3</a:t>
            </a:r>
            <a:r>
              <a:rPr lang="en-US" dirty="0">
                <a:solidFill>
                  <a:schemeClr val="accent2"/>
                </a:solidFill>
              </a:rPr>
              <a:t>: Determine whether the adverse event is related to the protocol therapy. </a:t>
            </a:r>
            <a:endParaRPr lang="en-US" sz="3600" dirty="0">
              <a:solidFill>
                <a:schemeClr val="accent2"/>
              </a:solidFill>
            </a:endParaRPr>
          </a:p>
          <a:p>
            <a:r>
              <a:rPr lang="en-US" dirty="0">
                <a:solidFill>
                  <a:schemeClr val="accent2"/>
                </a:solidFill>
              </a:rPr>
              <a:t>Attribution categories are as follows:</a:t>
            </a:r>
            <a:endParaRPr lang="en-US" sz="3600" dirty="0">
              <a:solidFill>
                <a:schemeClr val="accent2"/>
              </a:solidFill>
            </a:endParaRPr>
          </a:p>
          <a:p>
            <a:pPr lvl="1"/>
            <a:r>
              <a:rPr lang="en-US" dirty="0">
                <a:solidFill>
                  <a:schemeClr val="accent2"/>
                </a:solidFill>
              </a:rPr>
              <a:t>Definite – The AE </a:t>
            </a:r>
            <a:r>
              <a:rPr lang="en-US" i="1" dirty="0">
                <a:solidFill>
                  <a:schemeClr val="accent2"/>
                </a:solidFill>
              </a:rPr>
              <a:t>is clearly related</a:t>
            </a:r>
            <a:r>
              <a:rPr lang="en-US" dirty="0">
                <a:solidFill>
                  <a:schemeClr val="accent2"/>
                </a:solidFill>
              </a:rPr>
              <a:t> to the study treatment.</a:t>
            </a:r>
            <a:endParaRPr lang="en-US" sz="3600" dirty="0">
              <a:solidFill>
                <a:schemeClr val="accent2"/>
              </a:solidFill>
            </a:endParaRPr>
          </a:p>
          <a:p>
            <a:pPr lvl="1"/>
            <a:r>
              <a:rPr lang="en-US" dirty="0">
                <a:solidFill>
                  <a:schemeClr val="accent2"/>
                </a:solidFill>
              </a:rPr>
              <a:t>Probable – The AE </a:t>
            </a:r>
            <a:r>
              <a:rPr lang="en-US" i="1" dirty="0">
                <a:solidFill>
                  <a:schemeClr val="accent2"/>
                </a:solidFill>
              </a:rPr>
              <a:t>is likely related </a:t>
            </a:r>
            <a:r>
              <a:rPr lang="en-US" dirty="0">
                <a:solidFill>
                  <a:schemeClr val="accent2"/>
                </a:solidFill>
              </a:rPr>
              <a:t>to the study treatment.</a:t>
            </a:r>
            <a:endParaRPr lang="en-US" sz="3600" dirty="0">
              <a:solidFill>
                <a:schemeClr val="accent2"/>
              </a:solidFill>
            </a:endParaRPr>
          </a:p>
          <a:p>
            <a:pPr lvl="1"/>
            <a:r>
              <a:rPr lang="en-US" dirty="0">
                <a:solidFill>
                  <a:schemeClr val="accent2"/>
                </a:solidFill>
              </a:rPr>
              <a:t>Possible – The AE </a:t>
            </a:r>
            <a:r>
              <a:rPr lang="en-US" i="1" dirty="0">
                <a:solidFill>
                  <a:schemeClr val="accent2"/>
                </a:solidFill>
              </a:rPr>
              <a:t>may be related</a:t>
            </a:r>
            <a:r>
              <a:rPr lang="en-US" dirty="0">
                <a:solidFill>
                  <a:schemeClr val="accent2"/>
                </a:solidFill>
              </a:rPr>
              <a:t> to the study treatment.</a:t>
            </a:r>
            <a:endParaRPr lang="en-US" sz="3600" dirty="0">
              <a:solidFill>
                <a:schemeClr val="accent2"/>
              </a:solidFill>
            </a:endParaRPr>
          </a:p>
          <a:p>
            <a:pPr lvl="1"/>
            <a:r>
              <a:rPr lang="en-US" dirty="0">
                <a:solidFill>
                  <a:schemeClr val="accent2"/>
                </a:solidFill>
              </a:rPr>
              <a:t>Unlikely – The AE </a:t>
            </a:r>
            <a:r>
              <a:rPr lang="en-US" i="1" dirty="0">
                <a:solidFill>
                  <a:schemeClr val="accent2"/>
                </a:solidFill>
              </a:rPr>
              <a:t>may NOT be</a:t>
            </a:r>
            <a:r>
              <a:rPr lang="en-US" dirty="0">
                <a:solidFill>
                  <a:schemeClr val="accent2"/>
                </a:solidFill>
              </a:rPr>
              <a:t> </a:t>
            </a:r>
            <a:r>
              <a:rPr lang="en-US" i="1" dirty="0">
                <a:solidFill>
                  <a:schemeClr val="accent2"/>
                </a:solidFill>
              </a:rPr>
              <a:t>related</a:t>
            </a:r>
            <a:r>
              <a:rPr lang="en-US" dirty="0">
                <a:solidFill>
                  <a:schemeClr val="accent2"/>
                </a:solidFill>
              </a:rPr>
              <a:t> to the study treatment.</a:t>
            </a:r>
            <a:endParaRPr lang="en-US" sz="3600" dirty="0">
              <a:solidFill>
                <a:schemeClr val="accent2"/>
              </a:solidFill>
            </a:endParaRPr>
          </a:p>
          <a:p>
            <a:pPr lvl="1"/>
            <a:r>
              <a:rPr lang="en-US" dirty="0">
                <a:solidFill>
                  <a:schemeClr val="accent2"/>
                </a:solidFill>
              </a:rPr>
              <a:t>Unrelated – The AE </a:t>
            </a:r>
            <a:r>
              <a:rPr lang="en-US" i="1" dirty="0">
                <a:solidFill>
                  <a:schemeClr val="accent2"/>
                </a:solidFill>
              </a:rPr>
              <a:t>is clearly NOT related</a:t>
            </a:r>
            <a:r>
              <a:rPr lang="en-US" dirty="0">
                <a:solidFill>
                  <a:schemeClr val="accent2"/>
                </a:solidFill>
              </a:rPr>
              <a:t> to the study treatment.</a:t>
            </a:r>
            <a:endParaRPr lang="en-US" sz="3600" dirty="0">
              <a:solidFill>
                <a:schemeClr val="accent2"/>
              </a:solidFill>
            </a:endParaRPr>
          </a:p>
          <a:p>
            <a:pPr marL="853455" lvl="1" indent="0">
              <a:buNone/>
            </a:pPr>
            <a:r>
              <a:rPr lang="en-US" u="sng" dirty="0">
                <a:solidFill>
                  <a:schemeClr val="accent2"/>
                </a:solidFill>
              </a:rPr>
              <a:t>Note</a:t>
            </a:r>
            <a:r>
              <a:rPr lang="en-US" dirty="0">
                <a:solidFill>
                  <a:schemeClr val="accent2"/>
                </a:solidFill>
              </a:rPr>
              <a:t>: This includes all events that occur </a:t>
            </a:r>
            <a:r>
              <a:rPr lang="en-US" i="1" dirty="0">
                <a:solidFill>
                  <a:schemeClr val="accent2"/>
                </a:solidFill>
              </a:rPr>
              <a:t>to the end of the acute adverse events reporting period as defined in section 11.4.1</a:t>
            </a:r>
            <a:r>
              <a:rPr lang="en-US" dirty="0">
                <a:solidFill>
                  <a:schemeClr val="accent2"/>
                </a:solidFill>
              </a:rPr>
              <a:t>). Any event that occurs more than 30 days after the last dose of treatment </a:t>
            </a:r>
            <a:r>
              <a:rPr lang="en-US" i="1" dirty="0">
                <a:solidFill>
                  <a:schemeClr val="accent2"/>
                </a:solidFill>
              </a:rPr>
              <a:t>during the late adverse event period as defined in section </a:t>
            </a:r>
            <a:r>
              <a:rPr lang="en-US" dirty="0">
                <a:solidFill>
                  <a:schemeClr val="accent2"/>
                </a:solidFill>
              </a:rPr>
              <a:t>11.4.1 and is attributed (possibly, probably, or definitely) to the agent(s) must also be reported as indicated in the sections below.</a:t>
            </a:r>
            <a:endParaRPr lang="en-US" sz="3600" dirty="0">
              <a:solidFill>
                <a:schemeClr val="accent2"/>
              </a:solidFill>
            </a:endParaRPr>
          </a:p>
          <a:p>
            <a:r>
              <a:rPr lang="en-US" u="sng" dirty="0">
                <a:solidFill>
                  <a:schemeClr val="accent2"/>
                </a:solidFill>
              </a:rPr>
              <a:t>Step 4</a:t>
            </a:r>
            <a:r>
              <a:rPr lang="en-US" dirty="0">
                <a:solidFill>
                  <a:schemeClr val="accent2"/>
                </a:solidFill>
              </a:rPr>
              <a:t>:	Determine the prior experience of the adverse event. Expected events are those that have been previously identified as resulting from administration of the treatment. An adverse event is considered unexpected, for expedited reporting purposes only, when either the type of event or the severity of the event is </a:t>
            </a:r>
            <a:r>
              <a:rPr lang="en-US" u="sng" dirty="0">
                <a:solidFill>
                  <a:schemeClr val="accent2"/>
                </a:solidFill>
              </a:rPr>
              <a:t>not</a:t>
            </a:r>
            <a:r>
              <a:rPr lang="en-US" dirty="0">
                <a:solidFill>
                  <a:schemeClr val="accent2"/>
                </a:solidFill>
              </a:rPr>
              <a:t> listed in:</a:t>
            </a:r>
            <a:endParaRPr lang="en-US" sz="3600" dirty="0">
              <a:solidFill>
                <a:schemeClr val="accent2"/>
              </a:solidFill>
            </a:endParaRPr>
          </a:p>
          <a:p>
            <a:pPr lvl="1"/>
            <a:r>
              <a:rPr lang="en-US" dirty="0">
                <a:solidFill>
                  <a:schemeClr val="accent2"/>
                </a:solidFill>
              </a:rPr>
              <a:t>the current known adverse events listed in the Agent Information Section of this protocol (if applicable);</a:t>
            </a:r>
            <a:endParaRPr lang="en-US" sz="3600" dirty="0">
              <a:solidFill>
                <a:schemeClr val="accent2"/>
              </a:solidFill>
            </a:endParaRPr>
          </a:p>
          <a:p>
            <a:pPr lvl="1"/>
            <a:r>
              <a:rPr lang="en-US" dirty="0">
                <a:solidFill>
                  <a:schemeClr val="accent2"/>
                </a:solidFill>
              </a:rPr>
              <a:t>the drug package insert (if applicable);</a:t>
            </a:r>
            <a:endParaRPr lang="en-US" sz="3600" dirty="0">
              <a:solidFill>
                <a:schemeClr val="accent2"/>
              </a:solidFill>
            </a:endParaRPr>
          </a:p>
          <a:p>
            <a:pPr lvl="1"/>
            <a:r>
              <a:rPr lang="en-US" dirty="0">
                <a:solidFill>
                  <a:schemeClr val="accent2"/>
                </a:solidFill>
              </a:rPr>
              <a:t>the current Investigator’s Brochure (if applicable)</a:t>
            </a:r>
            <a:endParaRPr lang="en-US" sz="3600" dirty="0">
              <a:solidFill>
                <a:schemeClr val="accent2"/>
              </a:solidFill>
            </a:endParaRPr>
          </a:p>
          <a:p>
            <a:pPr lvl="1"/>
            <a:r>
              <a:rPr lang="en-US" dirty="0">
                <a:solidFill>
                  <a:schemeClr val="accent2"/>
                </a:solidFill>
              </a:rPr>
              <a:t>the Study Agent(s)/Therapy(</a:t>
            </a:r>
            <a:r>
              <a:rPr lang="en-US" dirty="0" err="1">
                <a:solidFill>
                  <a:schemeClr val="accent2"/>
                </a:solidFill>
              </a:rPr>
              <a:t>ies</a:t>
            </a:r>
            <a:r>
              <a:rPr lang="en-US" dirty="0">
                <a:solidFill>
                  <a:schemeClr val="accent2"/>
                </a:solidFill>
              </a:rPr>
              <a:t>) Background and Associated Known Toxicities section of this protocol</a:t>
            </a:r>
            <a:endParaRPr lang="en-US" sz="3600" dirty="0">
              <a:solidFill>
                <a:schemeClr val="accent2"/>
              </a:solidFill>
            </a:endParaRPr>
          </a:p>
        </p:txBody>
      </p:sp>
      <p:sp>
        <p:nvSpPr>
          <p:cNvPr id="6" name="Slide Number Placeholder 5"/>
          <p:cNvSpPr>
            <a:spLocks noGrp="1"/>
          </p:cNvSpPr>
          <p:nvPr>
            <p:ph type="sldNum" sz="quarter" idx="17"/>
          </p:nvPr>
        </p:nvSpPr>
        <p:spPr/>
        <p:txBody>
          <a:bodyPr/>
          <a:lstStyle/>
          <a:p>
            <a:fld id="{FCEE2C88-6C8F-484D-AF69-578F576B1F44}" type="slidenum">
              <a:rPr lang="en-US" smtClean="0"/>
              <a:pPr/>
              <a:t>33</a:t>
            </a:fld>
            <a:endParaRPr lang="en-US" dirty="0"/>
          </a:p>
        </p:txBody>
      </p:sp>
      <p:pic>
        <p:nvPicPr>
          <p:cNvPr id="7" name="Picture 6"/>
          <p:cNvPicPr/>
          <p:nvPr/>
        </p:nvPicPr>
        <p:blipFill>
          <a:blip r:embed="rId2" cstate="email">
            <a:extLst>
              <a:ext uri="{28A0092B-C50C-407E-A947-70E740481C1C}">
                <a14:useLocalDpi xmlns:a14="http://schemas.microsoft.com/office/drawing/2010/main" val="0"/>
              </a:ext>
            </a:extLst>
          </a:blip>
          <a:stretch>
            <a:fillRect/>
          </a:stretch>
        </p:blipFill>
        <p:spPr>
          <a:xfrm>
            <a:off x="192087" y="163512"/>
            <a:ext cx="2905125" cy="815975"/>
          </a:xfrm>
          <a:prstGeom prst="rect">
            <a:avLst/>
          </a:prstGeom>
        </p:spPr>
      </p:pic>
    </p:spTree>
    <p:extLst>
      <p:ext uri="{BB962C8B-B14F-4D97-AF65-F5344CB8AC3E}">
        <p14:creationId xmlns:p14="http://schemas.microsoft.com/office/powerpoint/2010/main" val="205940124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solidFill>
                  <a:schemeClr val="accent2"/>
                </a:solidFill>
              </a:rPr>
              <a:t>Steps to Determine if AE Requires Expedited Reporting (2)</a:t>
            </a:r>
            <a:endParaRPr lang="en-US" dirty="0"/>
          </a:p>
        </p:txBody>
      </p:sp>
      <p:sp>
        <p:nvSpPr>
          <p:cNvPr id="6" name="Slide Number Placeholder 5"/>
          <p:cNvSpPr>
            <a:spLocks noGrp="1"/>
          </p:cNvSpPr>
          <p:nvPr>
            <p:ph type="sldNum" sz="quarter" idx="17"/>
          </p:nvPr>
        </p:nvSpPr>
        <p:spPr/>
        <p:txBody>
          <a:bodyPr/>
          <a:lstStyle/>
          <a:p>
            <a:fld id="{FCEE2C88-6C8F-484D-AF69-578F576B1F44}" type="slidenum">
              <a:rPr lang="en-US" smtClean="0"/>
              <a:pPr/>
              <a:t>34</a:t>
            </a:fld>
            <a:endParaRPr lang="en-US" dirty="0"/>
          </a:p>
        </p:txBody>
      </p:sp>
      <p:pic>
        <p:nvPicPr>
          <p:cNvPr id="7" name="Picture 6"/>
          <p:cNvPicPr/>
          <p:nvPr/>
        </p:nvPicPr>
        <p:blipFill>
          <a:blip r:embed="rId2" cstate="email">
            <a:extLst>
              <a:ext uri="{28A0092B-C50C-407E-A947-70E740481C1C}">
                <a14:useLocalDpi xmlns:a14="http://schemas.microsoft.com/office/drawing/2010/main" val="0"/>
              </a:ext>
            </a:extLst>
          </a:blip>
          <a:stretch>
            <a:fillRect/>
          </a:stretch>
        </p:blipFill>
        <p:spPr>
          <a:xfrm>
            <a:off x="192087" y="163512"/>
            <a:ext cx="2905125" cy="815975"/>
          </a:xfrm>
          <a:prstGeom prst="rect">
            <a:avLst/>
          </a:prstGeom>
        </p:spPr>
      </p:pic>
      <p:sp>
        <p:nvSpPr>
          <p:cNvPr id="8" name="Text Placeholder 3"/>
          <p:cNvSpPr>
            <a:spLocks noGrp="1"/>
          </p:cNvSpPr>
          <p:nvPr>
            <p:ph type="body" sz="quarter" idx="14"/>
          </p:nvPr>
        </p:nvSpPr>
        <p:spPr>
          <a:xfrm>
            <a:off x="2180209" y="2955854"/>
            <a:ext cx="18525744" cy="8087570"/>
          </a:xfrm>
        </p:spPr>
        <p:txBody>
          <a:bodyPr>
            <a:normAutofit/>
          </a:bodyPr>
          <a:lstStyle/>
          <a:p>
            <a:pPr marL="342900" indent="-342900"/>
            <a:r>
              <a:rPr lang="en-US" dirty="0">
                <a:solidFill>
                  <a:schemeClr val="accent2"/>
                </a:solidFill>
                <a:cs typeface="Arial" panose="020B0604020202020204" pitchFamily="34" charset="0"/>
              </a:rPr>
              <a:t>Serious Adverse Events (anticipated as reflected by warnings of the informed consent) must be submitted within 2 working days of the participating site PI’s awareness</a:t>
            </a:r>
          </a:p>
          <a:p>
            <a:endParaRPr lang="en-US" dirty="0">
              <a:solidFill>
                <a:schemeClr val="accent2"/>
              </a:solidFill>
              <a:cs typeface="Arial" panose="020B0604020202020204" pitchFamily="34" charset="0"/>
            </a:endParaRPr>
          </a:p>
          <a:p>
            <a:pPr marL="342900" indent="-342900"/>
            <a:r>
              <a:rPr lang="en-US" dirty="0">
                <a:solidFill>
                  <a:schemeClr val="accent2"/>
                </a:solidFill>
                <a:cs typeface="Arial" panose="020B0604020202020204" pitchFamily="34" charset="0"/>
              </a:rPr>
              <a:t>Unanticipated Problems (unanticipated SAEs as defined above) must be submitted within 1 working day of the participating site PI’s awareness</a:t>
            </a:r>
          </a:p>
          <a:p>
            <a:endParaRPr lang="en-US" dirty="0">
              <a:solidFill>
                <a:schemeClr val="accent2"/>
              </a:solidFill>
              <a:cs typeface="Arial" panose="020B0604020202020204" pitchFamily="34" charset="0"/>
            </a:endParaRPr>
          </a:p>
          <a:p>
            <a:pPr marL="0" indent="0">
              <a:buNone/>
            </a:pPr>
            <a:r>
              <a:rPr lang="en-US" dirty="0">
                <a:solidFill>
                  <a:schemeClr val="accent2"/>
                </a:solidFill>
                <a:cs typeface="Arial" panose="020B0604020202020204" pitchFamily="34" charset="0"/>
              </a:rPr>
              <a:t>Reporting Contact: </a:t>
            </a:r>
          </a:p>
          <a:p>
            <a:pPr marL="0" lvl="1" indent="0">
              <a:buNone/>
              <a:tabLst>
                <a:tab pos="914400" algn="l"/>
              </a:tabLst>
            </a:pPr>
            <a:r>
              <a:rPr lang="en-US" dirty="0">
                <a:solidFill>
                  <a:schemeClr val="accent2"/>
                </a:solidFill>
                <a:cs typeface="Arial" panose="020B0604020202020204" pitchFamily="34" charset="0"/>
              </a:rPr>
              <a:t>	Email: </a:t>
            </a:r>
            <a:r>
              <a:rPr lang="en-US" dirty="0" err="1">
                <a:solidFill>
                  <a:schemeClr val="accent2"/>
                </a:solidFill>
                <a:cs typeface="Arial" panose="020B0604020202020204" pitchFamily="34" charset="0"/>
              </a:rPr>
              <a:t>Vaidehi.Chemburkar</a:t>
            </a:r>
            <a:r>
              <a:rPr lang="en-US" dirty="0">
                <a:solidFill>
                  <a:schemeClr val="accent2"/>
                </a:solidFill>
                <a:cs typeface="Arial" panose="020B0604020202020204" pitchFamily="34" charset="0"/>
              </a:rPr>
              <a:t> 	</a:t>
            </a:r>
            <a:br>
              <a:rPr lang="en-US" dirty="0">
                <a:solidFill>
                  <a:schemeClr val="accent2"/>
                </a:solidFill>
                <a:cs typeface="Arial" panose="020B0604020202020204" pitchFamily="34" charset="0"/>
              </a:rPr>
            </a:br>
            <a:r>
              <a:rPr lang="en-US" dirty="0">
                <a:solidFill>
                  <a:schemeClr val="accent2"/>
                </a:solidFill>
                <a:cs typeface="Arial" panose="020B0604020202020204" pitchFamily="34" charset="0"/>
              </a:rPr>
              <a:t>	</a:t>
            </a:r>
            <a:r>
              <a:rPr lang="en-US" dirty="0">
                <a:solidFill>
                  <a:schemeClr val="accent2"/>
                </a:solidFill>
                <a:cs typeface="Arial" panose="020B0604020202020204" pitchFamily="34" charset="0"/>
                <a:hlinkClick r:id="rId3"/>
              </a:rPr>
              <a:t>Vaidehi.Chemburkar @UTSouthwestern.edu</a:t>
            </a:r>
            <a:endParaRPr lang="en-US" dirty="0">
              <a:solidFill>
                <a:schemeClr val="accent2"/>
              </a:solidFill>
              <a:cs typeface="Arial" panose="020B0604020202020204" pitchFamily="34" charset="0"/>
            </a:endParaRPr>
          </a:p>
          <a:p>
            <a:pPr marL="0" lvl="1" indent="0">
              <a:buNone/>
              <a:tabLst>
                <a:tab pos="914400" algn="l"/>
              </a:tabLst>
            </a:pPr>
            <a:r>
              <a:rPr lang="en-US" dirty="0">
                <a:solidFill>
                  <a:schemeClr val="accent2"/>
                </a:solidFill>
                <a:cs typeface="Arial" panose="020B0604020202020204" pitchFamily="34" charset="0"/>
              </a:rPr>
              <a:t>	Fax: 214-645-8913</a:t>
            </a:r>
          </a:p>
        </p:txBody>
      </p:sp>
    </p:spTree>
    <p:extLst>
      <p:ext uri="{BB962C8B-B14F-4D97-AF65-F5344CB8AC3E}">
        <p14:creationId xmlns:p14="http://schemas.microsoft.com/office/powerpoint/2010/main" val="83390241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6600" dirty="0">
                <a:solidFill>
                  <a:schemeClr val="accent2"/>
                </a:solidFill>
              </a:rPr>
              <a:t>Questions?</a:t>
            </a:r>
          </a:p>
        </p:txBody>
      </p:sp>
      <p:sp>
        <p:nvSpPr>
          <p:cNvPr id="4" name="Text Placeholder 3"/>
          <p:cNvSpPr>
            <a:spLocks noGrp="1"/>
          </p:cNvSpPr>
          <p:nvPr>
            <p:ph type="body" sz="quarter" idx="14"/>
          </p:nvPr>
        </p:nvSpPr>
        <p:spPr>
          <a:xfrm>
            <a:off x="2328037" y="2997060"/>
            <a:ext cx="18525744" cy="8087570"/>
          </a:xfrm>
        </p:spPr>
        <p:txBody>
          <a:bodyPr/>
          <a:lstStyle/>
          <a:p>
            <a:pPr marL="0" indent="0">
              <a:buNone/>
            </a:pPr>
            <a:r>
              <a:rPr lang="en-US" sz="3200" dirty="0">
                <a:solidFill>
                  <a:schemeClr val="accent2"/>
                </a:solidFill>
                <a:latin typeface="Arial" panose="020B0604020202020204" pitchFamily="34" charset="0"/>
                <a:cs typeface="Arial" panose="020B0604020202020204" pitchFamily="34" charset="0"/>
              </a:rPr>
              <a:t>SIV follow-up Q&amp;A discussions can be scheduled as needed.</a:t>
            </a:r>
          </a:p>
          <a:p>
            <a:pPr marL="0" indent="0">
              <a:buNone/>
            </a:pPr>
            <a:endParaRPr lang="en-US" sz="3200" dirty="0">
              <a:solidFill>
                <a:schemeClr val="accent2"/>
              </a:solidFill>
              <a:latin typeface="Arial" panose="020B0604020202020204" pitchFamily="34" charset="0"/>
              <a:cs typeface="Arial" panose="020B0604020202020204" pitchFamily="34" charset="0"/>
            </a:endParaRPr>
          </a:p>
          <a:p>
            <a:pPr marL="0" indent="0">
              <a:buNone/>
            </a:pPr>
            <a:r>
              <a:rPr lang="en-US" sz="3200" dirty="0">
                <a:solidFill>
                  <a:schemeClr val="accent2"/>
                </a:solidFill>
                <a:latin typeface="Arial" panose="020B0604020202020204" pitchFamily="34" charset="0"/>
                <a:cs typeface="Arial" panose="020B0604020202020204" pitchFamily="34" charset="0"/>
              </a:rPr>
              <a:t>If you would like to schedule a Q&amp;A discussion or have any questions, please email </a:t>
            </a:r>
            <a:r>
              <a:rPr lang="en-US" sz="3200" dirty="0" err="1">
                <a:solidFill>
                  <a:schemeClr val="accent2"/>
                </a:solidFill>
                <a:latin typeface="Arial" panose="020B0604020202020204" pitchFamily="34" charset="0"/>
                <a:cs typeface="Arial" panose="020B0604020202020204" pitchFamily="34" charset="0"/>
              </a:rPr>
              <a:t>Vaidehi</a:t>
            </a:r>
            <a:r>
              <a:rPr lang="en-US" sz="3200" dirty="0">
                <a:solidFill>
                  <a:schemeClr val="accent2"/>
                </a:solidFill>
                <a:latin typeface="Arial" panose="020B0604020202020204" pitchFamily="34" charset="0"/>
                <a:cs typeface="Arial" panose="020B0604020202020204" pitchFamily="34" charset="0"/>
              </a:rPr>
              <a:t> </a:t>
            </a:r>
            <a:r>
              <a:rPr lang="en-US" sz="3200" dirty="0" err="1">
                <a:solidFill>
                  <a:schemeClr val="accent2"/>
                </a:solidFill>
                <a:latin typeface="Arial" panose="020B0604020202020204" pitchFamily="34" charset="0"/>
                <a:cs typeface="Arial" panose="020B0604020202020204" pitchFamily="34" charset="0"/>
              </a:rPr>
              <a:t>Chemburkar</a:t>
            </a:r>
            <a:r>
              <a:rPr lang="en-US" sz="3200" dirty="0">
                <a:solidFill>
                  <a:schemeClr val="accent2"/>
                </a:solidFill>
                <a:latin typeface="Arial" panose="020B0604020202020204" pitchFamily="34" charset="0"/>
                <a:cs typeface="Arial" panose="020B0604020202020204" pitchFamily="34" charset="0"/>
              </a:rPr>
              <a:t> at</a:t>
            </a:r>
            <a:r>
              <a:rPr lang="en-US" sz="3200" dirty="0">
                <a:solidFill>
                  <a:schemeClr val="accent2"/>
                </a:solidFill>
              </a:rPr>
              <a:t>: </a:t>
            </a:r>
            <a:r>
              <a:rPr lang="en-US" sz="3200" u="sng" dirty="0" err="1">
                <a:solidFill>
                  <a:schemeClr val="tx2"/>
                </a:solidFill>
              </a:rPr>
              <a:t>Vaidehi.Chemburkar</a:t>
            </a:r>
            <a:r>
              <a:rPr lang="en-US" sz="3200" dirty="0" err="1">
                <a:solidFill>
                  <a:schemeClr val="tx2"/>
                </a:solidFill>
                <a:hlinkClick r:id="rId2">
                  <a:extLst>
                    <a:ext uri="{A12FA001-AC4F-418D-AE19-62706E023703}">
                      <ahyp:hlinkClr xmlns:ahyp="http://schemas.microsoft.com/office/drawing/2018/hyperlinkcolor" val="tx"/>
                    </a:ext>
                  </a:extLst>
                </a:hlinkClick>
              </a:rPr>
              <a:t>@UTSouthwestern.edu</a:t>
            </a:r>
            <a:endParaRPr lang="en-US" sz="3200" dirty="0">
              <a:solidFill>
                <a:schemeClr val="tx2"/>
              </a:solidFill>
            </a:endParaRPr>
          </a:p>
          <a:p>
            <a:pPr marL="0" indent="0">
              <a:buNone/>
            </a:pPr>
            <a:endParaRPr lang="en-US" dirty="0">
              <a:solidFill>
                <a:schemeClr val="accent2"/>
              </a:solidFill>
            </a:endParaRPr>
          </a:p>
          <a:p>
            <a:pPr marL="0" indent="0">
              <a:buNone/>
            </a:pPr>
            <a:r>
              <a:rPr lang="en-US" sz="3200" dirty="0" err="1">
                <a:solidFill>
                  <a:schemeClr val="accent2"/>
                </a:solidFill>
              </a:rPr>
              <a:t>REDCap</a:t>
            </a:r>
            <a:r>
              <a:rPr lang="en-US" sz="3200" dirty="0">
                <a:solidFill>
                  <a:schemeClr val="accent2"/>
                </a:solidFill>
              </a:rPr>
              <a:t> training presentation is separate</a:t>
            </a:r>
          </a:p>
        </p:txBody>
      </p:sp>
      <p:sp>
        <p:nvSpPr>
          <p:cNvPr id="6" name="Slide Number Placeholder 5"/>
          <p:cNvSpPr>
            <a:spLocks noGrp="1"/>
          </p:cNvSpPr>
          <p:nvPr>
            <p:ph type="sldNum" sz="quarter" idx="17"/>
          </p:nvPr>
        </p:nvSpPr>
        <p:spPr/>
        <p:txBody>
          <a:bodyPr/>
          <a:lstStyle/>
          <a:p>
            <a:fld id="{FCEE2C88-6C8F-484D-AF69-578F576B1F44}" type="slidenum">
              <a:rPr lang="en-US" smtClean="0"/>
              <a:pPr/>
              <a:t>35</a:t>
            </a:fld>
            <a:endParaRPr lang="en-US" dirty="0"/>
          </a:p>
        </p:txBody>
      </p:sp>
      <p:pic>
        <p:nvPicPr>
          <p:cNvPr id="7" name="Picture 6"/>
          <p:cNvPicPr/>
          <p:nvPr/>
        </p:nvPicPr>
        <p:blipFill>
          <a:blip r:embed="rId3" cstate="email">
            <a:extLst>
              <a:ext uri="{28A0092B-C50C-407E-A947-70E740481C1C}">
                <a14:useLocalDpi xmlns:a14="http://schemas.microsoft.com/office/drawing/2010/main" val="0"/>
              </a:ext>
            </a:extLst>
          </a:blip>
          <a:stretch>
            <a:fillRect/>
          </a:stretch>
        </p:blipFill>
        <p:spPr>
          <a:xfrm>
            <a:off x="192087" y="163512"/>
            <a:ext cx="2905125" cy="815975"/>
          </a:xfrm>
          <a:prstGeom prst="rect">
            <a:avLst/>
          </a:prstGeom>
        </p:spPr>
      </p:pic>
    </p:spTree>
    <p:extLst>
      <p:ext uri="{BB962C8B-B14F-4D97-AF65-F5344CB8AC3E}">
        <p14:creationId xmlns:p14="http://schemas.microsoft.com/office/powerpoint/2010/main" val="6043542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4640" y="681570"/>
            <a:ext cx="19629120" cy="1928280"/>
          </a:xfrm>
        </p:spPr>
        <p:txBody>
          <a:bodyPr>
            <a:normAutofit/>
          </a:bodyPr>
          <a:lstStyle/>
          <a:p>
            <a:r>
              <a:rPr lang="en-US" sz="6600" dirty="0">
                <a:solidFill>
                  <a:schemeClr val="accent2"/>
                </a:solidFill>
              </a:rPr>
              <a:t>ACOSOG Z4099/RTOG 1021</a:t>
            </a:r>
            <a:br>
              <a:rPr lang="en-US" sz="6600" dirty="0">
                <a:solidFill>
                  <a:schemeClr val="accent2"/>
                </a:solidFill>
              </a:rPr>
            </a:br>
            <a:r>
              <a:rPr lang="en-US" sz="2400" i="1" dirty="0">
                <a:solidFill>
                  <a:schemeClr val="accent2"/>
                </a:solidFill>
              </a:rPr>
              <a:t>PIs:  Hiran C. Fernando, MD (ACOSOG); Robert Timmerman, MD (RTOG)</a:t>
            </a:r>
          </a:p>
        </p:txBody>
      </p:sp>
      <p:sp>
        <p:nvSpPr>
          <p:cNvPr id="5" name="Slide Number Placeholder 4"/>
          <p:cNvSpPr>
            <a:spLocks noGrp="1"/>
          </p:cNvSpPr>
          <p:nvPr>
            <p:ph type="sldNum" sz="quarter" idx="13"/>
          </p:nvPr>
        </p:nvSpPr>
        <p:spPr/>
        <p:txBody>
          <a:bodyPr/>
          <a:lstStyle/>
          <a:p>
            <a:fld id="{FCEE2C88-6C8F-484D-AF69-578F576B1F44}" type="slidenum">
              <a:rPr lang="en-US" smtClean="0"/>
              <a:pPr/>
              <a:t>4</a:t>
            </a:fld>
            <a:endParaRPr lang="en-US" dirty="0"/>
          </a:p>
        </p:txBody>
      </p:sp>
      <p:pic>
        <p:nvPicPr>
          <p:cNvPr id="6" name="Picture 25"/>
          <p:cNvPicPr>
            <a:picLocks noChangeAspect="1" noChangeArrowheads="1"/>
          </p:cNvPicPr>
          <p:nvPr/>
        </p:nvPicPr>
        <p:blipFill rotWithShape="1">
          <a:blip r:embed="rId2" cstate="print"/>
          <a:srcRect t="7854"/>
          <a:stretch/>
        </p:blipFill>
        <p:spPr bwMode="auto">
          <a:xfrm>
            <a:off x="5276850" y="2971800"/>
            <a:ext cx="12382500" cy="4578604"/>
          </a:xfrm>
          <a:prstGeom prst="rect">
            <a:avLst/>
          </a:prstGeom>
          <a:noFill/>
          <a:ln w="9525">
            <a:noFill/>
            <a:miter lim="800000"/>
            <a:headEnd/>
            <a:tailEnd/>
          </a:ln>
        </p:spPr>
      </p:pic>
      <p:sp>
        <p:nvSpPr>
          <p:cNvPr id="7" name="TextBox 6"/>
          <p:cNvSpPr txBox="1"/>
          <p:nvPr/>
        </p:nvSpPr>
        <p:spPr>
          <a:xfrm>
            <a:off x="5942742" y="8934449"/>
            <a:ext cx="11050716" cy="1590885"/>
          </a:xfrm>
          <a:prstGeom prst="rect">
            <a:avLst/>
          </a:prstGeom>
          <a:noFill/>
        </p:spPr>
        <p:txBody>
          <a:bodyPr wrap="square" rtlCol="0">
            <a:spAutoFit/>
          </a:bodyPr>
          <a:lstStyle/>
          <a:p>
            <a:r>
              <a:rPr lang="en-US" sz="2800" dirty="0">
                <a:solidFill>
                  <a:schemeClr val="accent2"/>
                </a:solidFill>
              </a:rPr>
              <a:t>Traditional Phase III Randomized Trial</a:t>
            </a:r>
          </a:p>
          <a:p>
            <a:pPr marL="800100" lvl="1" indent="-342900">
              <a:buFont typeface="Arial" panose="020B0604020202020204" pitchFamily="34" charset="0"/>
              <a:buChar char="•"/>
            </a:pPr>
            <a:r>
              <a:rPr lang="en-US" sz="2000" dirty="0">
                <a:solidFill>
                  <a:schemeClr val="accent2"/>
                </a:solidFill>
              </a:rPr>
              <a:t>Patients randomized to either surgery or SAbR after consent</a:t>
            </a:r>
          </a:p>
          <a:p>
            <a:pPr marL="800100" lvl="1" indent="-342900">
              <a:buFont typeface="Arial" panose="020B0604020202020204" pitchFamily="34" charset="0"/>
              <a:buChar char="•"/>
            </a:pPr>
            <a:r>
              <a:rPr lang="en-US" sz="2000" dirty="0">
                <a:solidFill>
                  <a:schemeClr val="accent2"/>
                </a:solidFill>
              </a:rPr>
              <a:t>Primary endpoint = 3 year overall survival</a:t>
            </a:r>
          </a:p>
          <a:p>
            <a:endParaRPr lang="en-US" dirty="0">
              <a:solidFill>
                <a:srgbClr val="800080"/>
              </a:solidFill>
            </a:endParaRPr>
          </a:p>
        </p:txBody>
      </p:sp>
      <p:pic>
        <p:nvPicPr>
          <p:cNvPr id="8" name="Picture 7"/>
          <p:cNvPicPr/>
          <p:nvPr/>
        </p:nvPicPr>
        <p:blipFill>
          <a:blip r:embed="rId3" cstate="email">
            <a:extLst>
              <a:ext uri="{28A0092B-C50C-407E-A947-70E740481C1C}">
                <a14:useLocalDpi xmlns:a14="http://schemas.microsoft.com/office/drawing/2010/main" val="0"/>
              </a:ext>
            </a:extLst>
          </a:blip>
          <a:stretch>
            <a:fillRect/>
          </a:stretch>
        </p:blipFill>
        <p:spPr>
          <a:xfrm>
            <a:off x="192087" y="163512"/>
            <a:ext cx="2905125" cy="815975"/>
          </a:xfrm>
          <a:prstGeom prst="rect">
            <a:avLst/>
          </a:prstGeom>
        </p:spPr>
      </p:pic>
    </p:spTree>
    <p:extLst>
      <p:ext uri="{BB962C8B-B14F-4D97-AF65-F5344CB8AC3E}">
        <p14:creationId xmlns:p14="http://schemas.microsoft.com/office/powerpoint/2010/main" val="22660803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6600" dirty="0">
                <a:solidFill>
                  <a:schemeClr val="accent2"/>
                </a:solidFill>
              </a:rPr>
              <a:t>ACOSOG Z4099/RTOG 1021</a:t>
            </a:r>
          </a:p>
        </p:txBody>
      </p:sp>
      <p:sp>
        <p:nvSpPr>
          <p:cNvPr id="4" name="Text Placeholder 3"/>
          <p:cNvSpPr>
            <a:spLocks noGrp="1"/>
          </p:cNvSpPr>
          <p:nvPr>
            <p:ph type="body" sz="quarter" idx="14"/>
          </p:nvPr>
        </p:nvSpPr>
        <p:spPr>
          <a:xfrm>
            <a:off x="3409950" y="2955855"/>
            <a:ext cx="16649701" cy="8087570"/>
          </a:xfrm>
        </p:spPr>
        <p:txBody>
          <a:bodyPr/>
          <a:lstStyle/>
          <a:p>
            <a:pPr marL="342900" indent="-342900"/>
            <a:r>
              <a:rPr lang="en-US" sz="3200" dirty="0">
                <a:solidFill>
                  <a:schemeClr val="accent2"/>
                </a:solidFill>
              </a:rPr>
              <a:t>Comparing </a:t>
            </a:r>
            <a:r>
              <a:rPr lang="en-US" sz="3200" dirty="0" err="1">
                <a:solidFill>
                  <a:schemeClr val="accent2"/>
                </a:solidFill>
              </a:rPr>
              <a:t>sublobar</a:t>
            </a:r>
            <a:r>
              <a:rPr lang="en-US" sz="3200" dirty="0">
                <a:solidFill>
                  <a:schemeClr val="accent2"/>
                </a:solidFill>
              </a:rPr>
              <a:t> resection vs. </a:t>
            </a:r>
            <a:r>
              <a:rPr lang="en-US" sz="3200" dirty="0" err="1">
                <a:solidFill>
                  <a:schemeClr val="accent2"/>
                </a:solidFill>
              </a:rPr>
              <a:t>SAbR</a:t>
            </a:r>
            <a:r>
              <a:rPr lang="en-US" sz="3200" dirty="0">
                <a:solidFill>
                  <a:schemeClr val="accent2"/>
                </a:solidFill>
              </a:rPr>
              <a:t> in specifically </a:t>
            </a:r>
            <a:r>
              <a:rPr lang="en-US" sz="3200" u="sng" dirty="0">
                <a:solidFill>
                  <a:schemeClr val="accent2"/>
                </a:solidFill>
              </a:rPr>
              <a:t>high risk operable</a:t>
            </a:r>
            <a:r>
              <a:rPr lang="en-US" sz="3200" dirty="0">
                <a:solidFill>
                  <a:schemeClr val="accent2"/>
                </a:solidFill>
              </a:rPr>
              <a:t> patients</a:t>
            </a:r>
          </a:p>
          <a:p>
            <a:pPr marL="800100" indent="-342900">
              <a:lnSpc>
                <a:spcPct val="150000"/>
              </a:lnSpc>
              <a:buFont typeface="Wingdings" panose="05000000000000000000" pitchFamily="2" charset="2"/>
              <a:buChar char="v"/>
            </a:pPr>
            <a:r>
              <a:rPr lang="en-US" sz="3200" dirty="0">
                <a:solidFill>
                  <a:schemeClr val="accent2"/>
                </a:solidFill>
              </a:rPr>
              <a:t>	</a:t>
            </a:r>
            <a:r>
              <a:rPr lang="en-US" sz="2800" dirty="0">
                <a:solidFill>
                  <a:schemeClr val="accent2"/>
                </a:solidFill>
              </a:rPr>
              <a:t>60 sites opened the trial in the US, Canada, and Europe</a:t>
            </a:r>
          </a:p>
          <a:p>
            <a:pPr marL="342900" indent="-342900">
              <a:lnSpc>
                <a:spcPct val="150000"/>
              </a:lnSpc>
            </a:pPr>
            <a:r>
              <a:rPr lang="en-US" sz="3200" dirty="0">
                <a:solidFill>
                  <a:schemeClr val="accent2"/>
                </a:solidFill>
              </a:rPr>
              <a:t>Poor accrual</a:t>
            </a:r>
          </a:p>
          <a:p>
            <a:pPr marL="800100" lvl="1" indent="-342900">
              <a:lnSpc>
                <a:spcPct val="150000"/>
              </a:lnSpc>
              <a:buFont typeface="Wingdings" panose="05000000000000000000" pitchFamily="2" charset="2"/>
              <a:buChar char="v"/>
            </a:pPr>
            <a:r>
              <a:rPr lang="en-US" sz="2800" dirty="0">
                <a:solidFill>
                  <a:schemeClr val="accent2"/>
                </a:solidFill>
              </a:rPr>
              <a:t>Extensive investigation regarding barriers to accrual</a:t>
            </a:r>
          </a:p>
          <a:p>
            <a:pPr marL="1200150" lvl="2" indent="-285750">
              <a:buFont typeface="Symbol" panose="05050102010706020507" pitchFamily="18" charset="2"/>
              <a:buChar char=""/>
            </a:pPr>
            <a:r>
              <a:rPr lang="en-US" sz="2800" dirty="0">
                <a:solidFill>
                  <a:schemeClr val="accent2"/>
                </a:solidFill>
              </a:rPr>
              <a:t>Equipoise of surgeons?</a:t>
            </a:r>
          </a:p>
          <a:p>
            <a:pPr marL="1200150" lvl="2" indent="-285750">
              <a:buFont typeface="Symbol" panose="05050102010706020507" pitchFamily="18" charset="2"/>
              <a:buChar char=""/>
            </a:pPr>
            <a:r>
              <a:rPr lang="en-US" sz="2800" dirty="0">
                <a:solidFill>
                  <a:schemeClr val="accent2"/>
                </a:solidFill>
              </a:rPr>
              <a:t>Eligibility criteria?</a:t>
            </a:r>
          </a:p>
          <a:p>
            <a:pPr marL="1200150" lvl="2" indent="-285750">
              <a:buFont typeface="Symbol" panose="05050102010706020507" pitchFamily="18" charset="2"/>
              <a:buChar char=""/>
            </a:pPr>
            <a:r>
              <a:rPr lang="en-US" sz="2800" dirty="0">
                <a:solidFill>
                  <a:schemeClr val="accent2"/>
                </a:solidFill>
              </a:rPr>
              <a:t>Complicated accreditation?</a:t>
            </a:r>
          </a:p>
          <a:p>
            <a:pPr marL="342900" indent="-342900">
              <a:lnSpc>
                <a:spcPct val="150000"/>
              </a:lnSpc>
            </a:pPr>
            <a:r>
              <a:rPr lang="en-US" sz="3200" dirty="0">
                <a:solidFill>
                  <a:schemeClr val="accent2"/>
                </a:solidFill>
              </a:rPr>
              <a:t>Trial was modified to clarify high risk and expand eligibility </a:t>
            </a:r>
          </a:p>
          <a:p>
            <a:pPr marL="342900" indent="-342900">
              <a:lnSpc>
                <a:spcPct val="150000"/>
              </a:lnSpc>
            </a:pPr>
            <a:r>
              <a:rPr lang="en-US" sz="3200" dirty="0">
                <a:solidFill>
                  <a:schemeClr val="accent2"/>
                </a:solidFill>
              </a:rPr>
              <a:t>Finally closed due to poor accrual</a:t>
            </a:r>
          </a:p>
          <a:p>
            <a:endParaRPr lang="en-US" dirty="0"/>
          </a:p>
        </p:txBody>
      </p:sp>
      <p:sp>
        <p:nvSpPr>
          <p:cNvPr id="6" name="Slide Number Placeholder 5"/>
          <p:cNvSpPr>
            <a:spLocks noGrp="1"/>
          </p:cNvSpPr>
          <p:nvPr>
            <p:ph type="sldNum" sz="quarter" idx="17"/>
          </p:nvPr>
        </p:nvSpPr>
        <p:spPr/>
        <p:txBody>
          <a:bodyPr/>
          <a:lstStyle/>
          <a:p>
            <a:fld id="{FCEE2C88-6C8F-484D-AF69-578F576B1F44}" type="slidenum">
              <a:rPr lang="en-US" smtClean="0"/>
              <a:pPr/>
              <a:t>5</a:t>
            </a:fld>
            <a:endParaRPr lang="en-US" dirty="0"/>
          </a:p>
        </p:txBody>
      </p:sp>
      <p:pic>
        <p:nvPicPr>
          <p:cNvPr id="7" name="Picture 6"/>
          <p:cNvPicPr/>
          <p:nvPr/>
        </p:nvPicPr>
        <p:blipFill>
          <a:blip r:embed="rId2" cstate="email">
            <a:extLst>
              <a:ext uri="{28A0092B-C50C-407E-A947-70E740481C1C}">
                <a14:useLocalDpi xmlns:a14="http://schemas.microsoft.com/office/drawing/2010/main" val="0"/>
              </a:ext>
            </a:extLst>
          </a:blip>
          <a:stretch>
            <a:fillRect/>
          </a:stretch>
        </p:blipFill>
        <p:spPr>
          <a:xfrm>
            <a:off x="192087" y="163512"/>
            <a:ext cx="2905125" cy="815975"/>
          </a:xfrm>
          <a:prstGeom prst="rect">
            <a:avLst/>
          </a:prstGeom>
        </p:spPr>
      </p:pic>
    </p:spTree>
    <p:extLst>
      <p:ext uri="{BB962C8B-B14F-4D97-AF65-F5344CB8AC3E}">
        <p14:creationId xmlns:p14="http://schemas.microsoft.com/office/powerpoint/2010/main" val="40934434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6600" dirty="0">
                <a:solidFill>
                  <a:schemeClr val="accent2"/>
                </a:solidFill>
              </a:rPr>
              <a:t>High Level Trials of Disparate Therapies</a:t>
            </a:r>
          </a:p>
        </p:txBody>
      </p:sp>
      <p:sp>
        <p:nvSpPr>
          <p:cNvPr id="4" name="Text Placeholder 3"/>
          <p:cNvSpPr>
            <a:spLocks noGrp="1"/>
          </p:cNvSpPr>
          <p:nvPr>
            <p:ph type="body" sz="quarter" idx="14"/>
          </p:nvPr>
        </p:nvSpPr>
        <p:spPr>
          <a:xfrm>
            <a:off x="3276601" y="2955855"/>
            <a:ext cx="16268700" cy="8087570"/>
          </a:xfrm>
        </p:spPr>
        <p:txBody>
          <a:bodyPr>
            <a:normAutofit/>
          </a:bodyPr>
          <a:lstStyle/>
          <a:p>
            <a:pPr marL="342900" indent="-342900"/>
            <a:r>
              <a:rPr lang="en-US" sz="3200" dirty="0">
                <a:solidFill>
                  <a:schemeClr val="accent2"/>
                </a:solidFill>
              </a:rPr>
              <a:t>Often, the MOST IMPORTANT clinical questions in oncology</a:t>
            </a:r>
          </a:p>
          <a:p>
            <a:pPr marL="800100" lvl="1" indent="-342900">
              <a:buFont typeface="Wingdings" panose="05000000000000000000" pitchFamily="2" charset="2"/>
              <a:buChar char="v"/>
            </a:pPr>
            <a:r>
              <a:rPr lang="en-US" sz="2800" dirty="0">
                <a:solidFill>
                  <a:schemeClr val="accent2"/>
                </a:solidFill>
              </a:rPr>
              <a:t>Surgery vs. radiation</a:t>
            </a:r>
          </a:p>
          <a:p>
            <a:pPr marL="800100" lvl="1" indent="-342900">
              <a:buFont typeface="Wingdings" panose="05000000000000000000" pitchFamily="2" charset="2"/>
              <a:buChar char="v"/>
            </a:pPr>
            <a:r>
              <a:rPr lang="en-US" sz="2800" dirty="0">
                <a:solidFill>
                  <a:schemeClr val="accent2"/>
                </a:solidFill>
              </a:rPr>
              <a:t>Observation vs. treatment</a:t>
            </a:r>
          </a:p>
          <a:p>
            <a:pPr lvl="1"/>
            <a:endParaRPr lang="en-US" sz="2800" dirty="0">
              <a:solidFill>
                <a:schemeClr val="accent2"/>
              </a:solidFill>
            </a:endParaRPr>
          </a:p>
          <a:p>
            <a:pPr marL="342900" indent="-342900"/>
            <a:r>
              <a:rPr lang="en-US" sz="3200" u="sng" dirty="0">
                <a:solidFill>
                  <a:schemeClr val="accent2"/>
                </a:solidFill>
              </a:rPr>
              <a:t>Patients</a:t>
            </a:r>
            <a:r>
              <a:rPr lang="en-US" sz="3200" dirty="0">
                <a:solidFill>
                  <a:schemeClr val="accent2"/>
                </a:solidFill>
              </a:rPr>
              <a:t> struggle to allow an </a:t>
            </a:r>
            <a:r>
              <a:rPr lang="en-US" sz="3200" i="1" dirty="0">
                <a:solidFill>
                  <a:schemeClr val="accent2"/>
                </a:solidFill>
              </a:rPr>
              <a:t>indifferent coin flip</a:t>
            </a:r>
            <a:r>
              <a:rPr lang="en-US" sz="3200" dirty="0">
                <a:solidFill>
                  <a:schemeClr val="accent2"/>
                </a:solidFill>
              </a:rPr>
              <a:t> to solely  determine an important decision in their life</a:t>
            </a:r>
          </a:p>
          <a:p>
            <a:pPr marL="800100" lvl="1" indent="-342900">
              <a:buFont typeface="Wingdings" panose="05000000000000000000" pitchFamily="2" charset="2"/>
              <a:buChar char="v"/>
            </a:pPr>
            <a:r>
              <a:rPr lang="en-US" sz="2800" dirty="0">
                <a:solidFill>
                  <a:schemeClr val="accent2"/>
                </a:solidFill>
              </a:rPr>
              <a:t>Patients lack equipoise</a:t>
            </a:r>
          </a:p>
          <a:p>
            <a:pPr lvl="1"/>
            <a:endParaRPr lang="en-US" sz="2800" dirty="0">
              <a:solidFill>
                <a:schemeClr val="accent2"/>
              </a:solidFill>
            </a:endParaRPr>
          </a:p>
          <a:p>
            <a:pPr marL="342900" indent="-342900"/>
            <a:r>
              <a:rPr lang="en-US" sz="3200" dirty="0">
                <a:solidFill>
                  <a:schemeClr val="accent2"/>
                </a:solidFill>
              </a:rPr>
              <a:t>With failure of traditional phase III trials, oncologists must resort to lower level evidence</a:t>
            </a:r>
          </a:p>
          <a:p>
            <a:pPr marL="800100" lvl="1" indent="-342900">
              <a:buFont typeface="Wingdings" panose="05000000000000000000" pitchFamily="2" charset="2"/>
              <a:buChar char="v"/>
            </a:pPr>
            <a:r>
              <a:rPr lang="en-US" sz="2800" dirty="0">
                <a:solidFill>
                  <a:schemeClr val="accent2"/>
                </a:solidFill>
              </a:rPr>
              <a:t>Retrospective series</a:t>
            </a:r>
          </a:p>
          <a:p>
            <a:pPr marL="800100" lvl="1" indent="-342900">
              <a:buFont typeface="Wingdings" panose="05000000000000000000" pitchFamily="2" charset="2"/>
              <a:buChar char="v"/>
            </a:pPr>
            <a:r>
              <a:rPr lang="en-US" sz="2800" dirty="0">
                <a:solidFill>
                  <a:schemeClr val="accent2"/>
                </a:solidFill>
              </a:rPr>
              <a:t>Matched case cohort</a:t>
            </a:r>
          </a:p>
        </p:txBody>
      </p:sp>
      <p:sp>
        <p:nvSpPr>
          <p:cNvPr id="6" name="Slide Number Placeholder 5"/>
          <p:cNvSpPr>
            <a:spLocks noGrp="1"/>
          </p:cNvSpPr>
          <p:nvPr>
            <p:ph type="sldNum" sz="quarter" idx="17"/>
          </p:nvPr>
        </p:nvSpPr>
        <p:spPr/>
        <p:txBody>
          <a:bodyPr/>
          <a:lstStyle/>
          <a:p>
            <a:fld id="{FCEE2C88-6C8F-484D-AF69-578F576B1F44}" type="slidenum">
              <a:rPr lang="en-US" smtClean="0"/>
              <a:pPr/>
              <a:t>6</a:t>
            </a:fld>
            <a:endParaRPr lang="en-US" dirty="0"/>
          </a:p>
        </p:txBody>
      </p:sp>
      <p:pic>
        <p:nvPicPr>
          <p:cNvPr id="7" name="Picture 6"/>
          <p:cNvPicPr/>
          <p:nvPr/>
        </p:nvPicPr>
        <p:blipFill>
          <a:blip r:embed="rId2" cstate="email">
            <a:extLst>
              <a:ext uri="{28A0092B-C50C-407E-A947-70E740481C1C}">
                <a14:useLocalDpi xmlns:a14="http://schemas.microsoft.com/office/drawing/2010/main" val="0"/>
              </a:ext>
            </a:extLst>
          </a:blip>
          <a:stretch>
            <a:fillRect/>
          </a:stretch>
        </p:blipFill>
        <p:spPr>
          <a:xfrm>
            <a:off x="192087" y="163512"/>
            <a:ext cx="2905125" cy="815975"/>
          </a:xfrm>
          <a:prstGeom prst="rect">
            <a:avLst/>
          </a:prstGeom>
        </p:spPr>
      </p:pic>
    </p:spTree>
    <p:extLst>
      <p:ext uri="{BB962C8B-B14F-4D97-AF65-F5344CB8AC3E}">
        <p14:creationId xmlns:p14="http://schemas.microsoft.com/office/powerpoint/2010/main" val="10845698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6600" dirty="0">
                <a:solidFill>
                  <a:schemeClr val="accent2"/>
                </a:solidFill>
              </a:rPr>
              <a:t>Pre-randomization</a:t>
            </a:r>
          </a:p>
        </p:txBody>
      </p:sp>
      <p:sp>
        <p:nvSpPr>
          <p:cNvPr id="6" name="Slide Number Placeholder 5"/>
          <p:cNvSpPr>
            <a:spLocks noGrp="1"/>
          </p:cNvSpPr>
          <p:nvPr>
            <p:ph type="sldNum" sz="quarter" idx="17"/>
          </p:nvPr>
        </p:nvSpPr>
        <p:spPr/>
        <p:txBody>
          <a:bodyPr/>
          <a:lstStyle/>
          <a:p>
            <a:fld id="{FCEE2C88-6C8F-484D-AF69-578F576B1F44}" type="slidenum">
              <a:rPr lang="en-US" smtClean="0"/>
              <a:pPr/>
              <a:t>7</a:t>
            </a:fld>
            <a:endParaRPr lang="en-US" dirty="0"/>
          </a:p>
        </p:txBody>
      </p:sp>
      <p:pic>
        <p:nvPicPr>
          <p:cNvPr id="7" name="Picture 6"/>
          <p:cNvPicPr/>
          <p:nvPr/>
        </p:nvPicPr>
        <p:blipFill>
          <a:blip r:embed="rId2" cstate="email">
            <a:extLst>
              <a:ext uri="{28A0092B-C50C-407E-A947-70E740481C1C}">
                <a14:useLocalDpi xmlns:a14="http://schemas.microsoft.com/office/drawing/2010/main" val="0"/>
              </a:ext>
            </a:extLst>
          </a:blip>
          <a:stretch>
            <a:fillRect/>
          </a:stretch>
        </p:blipFill>
        <p:spPr>
          <a:xfrm>
            <a:off x="192087" y="163512"/>
            <a:ext cx="2905125" cy="815975"/>
          </a:xfrm>
          <a:prstGeom prst="rect">
            <a:avLst/>
          </a:prstGeom>
        </p:spPr>
      </p:pic>
      <p:sp>
        <p:nvSpPr>
          <p:cNvPr id="9" name="Text Placeholder 3"/>
          <p:cNvSpPr>
            <a:spLocks noGrp="1"/>
          </p:cNvSpPr>
          <p:nvPr>
            <p:ph type="body" sz="quarter" idx="14"/>
          </p:nvPr>
        </p:nvSpPr>
        <p:spPr>
          <a:xfrm>
            <a:off x="3276601" y="2955855"/>
            <a:ext cx="16268700" cy="8087570"/>
          </a:xfrm>
        </p:spPr>
        <p:txBody>
          <a:bodyPr>
            <a:normAutofit/>
          </a:bodyPr>
          <a:lstStyle/>
          <a:p>
            <a:pPr marL="342900" indent="-342900"/>
            <a:r>
              <a:rPr lang="en-US" sz="3200" dirty="0">
                <a:solidFill>
                  <a:schemeClr val="accent2"/>
                </a:solidFill>
              </a:rPr>
              <a:t>NSABP B-06 trial comparing mastectomy to lumpectomy/XRT had very poor accrual when originally opened for enrollment</a:t>
            </a:r>
          </a:p>
          <a:p>
            <a:pPr marL="742950" lvl="1" indent="-285750">
              <a:buFont typeface="Wingdings" panose="05000000000000000000" pitchFamily="2" charset="2"/>
              <a:buChar char="v"/>
            </a:pPr>
            <a:r>
              <a:rPr lang="en-US" dirty="0">
                <a:solidFill>
                  <a:schemeClr val="accent2"/>
                </a:solidFill>
              </a:rPr>
              <a:t>Threatened closure due to patient refusal to accept the randomization</a:t>
            </a:r>
          </a:p>
          <a:p>
            <a:pPr lvl="1"/>
            <a:endParaRPr lang="en-US" dirty="0">
              <a:solidFill>
                <a:schemeClr val="accent2"/>
              </a:solidFill>
            </a:endParaRPr>
          </a:p>
          <a:p>
            <a:pPr marL="342900" indent="-342900"/>
            <a:r>
              <a:rPr lang="en-US" sz="3200" dirty="0">
                <a:solidFill>
                  <a:schemeClr val="accent2"/>
                </a:solidFill>
              </a:rPr>
              <a:t>NSABP, with great insight, re-designed the trial to utilize a randomization that occurred </a:t>
            </a:r>
            <a:r>
              <a:rPr lang="en-US" sz="3200" u="sng" dirty="0">
                <a:solidFill>
                  <a:schemeClr val="accent2"/>
                </a:solidFill>
              </a:rPr>
              <a:t>prior to</a:t>
            </a:r>
            <a:r>
              <a:rPr lang="en-US" sz="3200" dirty="0">
                <a:solidFill>
                  <a:schemeClr val="accent2"/>
                </a:solidFill>
              </a:rPr>
              <a:t> asking the patient to participate</a:t>
            </a:r>
          </a:p>
          <a:p>
            <a:pPr marL="742950" lvl="1" indent="-285750">
              <a:buFont typeface="Wingdings" panose="05000000000000000000" pitchFamily="2" charset="2"/>
              <a:buChar char="v"/>
            </a:pPr>
            <a:r>
              <a:rPr lang="en-US" dirty="0">
                <a:solidFill>
                  <a:schemeClr val="accent2"/>
                </a:solidFill>
              </a:rPr>
              <a:t>Screened eligible patients were identified prior to initial visit, randomized, and given the option to accept the randomized assignment</a:t>
            </a:r>
          </a:p>
          <a:p>
            <a:pPr marL="742950" lvl="1" indent="-285750">
              <a:buFont typeface="Wingdings" panose="05000000000000000000" pitchFamily="2" charset="2"/>
              <a:buChar char="v"/>
            </a:pPr>
            <a:r>
              <a:rPr lang="en-US" dirty="0">
                <a:solidFill>
                  <a:schemeClr val="accent2"/>
                </a:solidFill>
              </a:rPr>
              <a:t>Patients refusing the randomized assignment were tracked for primary outcome on standard therapy</a:t>
            </a:r>
          </a:p>
          <a:p>
            <a:pPr marL="742950" lvl="1" indent="-285750">
              <a:buFont typeface="Wingdings" panose="05000000000000000000" pitchFamily="2" charset="2"/>
              <a:buChar char="v"/>
            </a:pPr>
            <a:r>
              <a:rPr lang="en-US" dirty="0">
                <a:solidFill>
                  <a:schemeClr val="accent2"/>
                </a:solidFill>
              </a:rPr>
              <a:t>In the end, patients signed the consent AFTER the randomization</a:t>
            </a:r>
          </a:p>
          <a:p>
            <a:pPr lvl="1"/>
            <a:endParaRPr lang="en-US" dirty="0">
              <a:solidFill>
                <a:schemeClr val="accent2"/>
              </a:solidFill>
            </a:endParaRPr>
          </a:p>
          <a:p>
            <a:pPr marL="342900" indent="-342900"/>
            <a:r>
              <a:rPr lang="en-US" sz="3200" dirty="0">
                <a:solidFill>
                  <a:schemeClr val="accent2"/>
                </a:solidFill>
              </a:rPr>
              <a:t>The re-design led to successful accrual that allowed the trial to answer the question</a:t>
            </a:r>
          </a:p>
          <a:p>
            <a:pPr marL="742950" lvl="1" indent="-285750">
              <a:buFont typeface="Wingdings" panose="05000000000000000000" pitchFamily="2" charset="2"/>
              <a:buChar char="v"/>
            </a:pPr>
            <a:r>
              <a:rPr lang="en-US" dirty="0">
                <a:solidFill>
                  <a:schemeClr val="accent2"/>
                </a:solidFill>
              </a:rPr>
              <a:t>80% of screened eligible patients accepted the randomization</a:t>
            </a:r>
          </a:p>
          <a:p>
            <a:pPr marL="742950" lvl="1" indent="-285750">
              <a:buFont typeface="Wingdings" panose="05000000000000000000" pitchFamily="2" charset="2"/>
              <a:buChar char="v"/>
            </a:pPr>
            <a:r>
              <a:rPr lang="en-US" dirty="0">
                <a:solidFill>
                  <a:schemeClr val="accent2"/>
                </a:solidFill>
              </a:rPr>
              <a:t>Well accepted result in the oncology community despite alternate phase III design</a:t>
            </a:r>
          </a:p>
        </p:txBody>
      </p:sp>
    </p:spTree>
    <p:extLst>
      <p:ext uri="{BB962C8B-B14F-4D97-AF65-F5344CB8AC3E}">
        <p14:creationId xmlns:p14="http://schemas.microsoft.com/office/powerpoint/2010/main" val="38074509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6600" dirty="0">
                <a:solidFill>
                  <a:schemeClr val="accent2"/>
                </a:solidFill>
              </a:rPr>
              <a:t>New Concept</a:t>
            </a:r>
          </a:p>
        </p:txBody>
      </p:sp>
      <p:sp>
        <p:nvSpPr>
          <p:cNvPr id="4" name="Text Placeholder 3"/>
          <p:cNvSpPr>
            <a:spLocks noGrp="1"/>
          </p:cNvSpPr>
          <p:nvPr>
            <p:ph type="body" sz="quarter" idx="14"/>
          </p:nvPr>
        </p:nvSpPr>
        <p:spPr>
          <a:xfrm>
            <a:off x="2668016" y="2955854"/>
            <a:ext cx="18525744" cy="8087570"/>
          </a:xfrm>
        </p:spPr>
        <p:txBody>
          <a:bodyPr>
            <a:normAutofit/>
          </a:bodyPr>
          <a:lstStyle/>
          <a:p>
            <a:pPr marL="342900" indent="-342900"/>
            <a:r>
              <a:rPr lang="en-US" sz="3600" dirty="0">
                <a:solidFill>
                  <a:schemeClr val="accent2"/>
                </a:solidFill>
              </a:rPr>
              <a:t>Given the progress in site accreditation and buy-in already existing, we are going to re-open the ACOSOG/RTOG trial under the newly formed Joint Lung Cancer </a:t>
            </a:r>
            <a:r>
              <a:rPr lang="en-US" sz="3600" dirty="0" err="1">
                <a:solidFill>
                  <a:schemeClr val="accent2"/>
                </a:solidFill>
              </a:rPr>
              <a:t>Trialist’s</a:t>
            </a:r>
            <a:r>
              <a:rPr lang="en-US" sz="3600" dirty="0">
                <a:solidFill>
                  <a:schemeClr val="accent2"/>
                </a:solidFill>
              </a:rPr>
              <a:t> Coalition (</a:t>
            </a:r>
            <a:r>
              <a:rPr lang="en-US" sz="3600" dirty="0" err="1">
                <a:solidFill>
                  <a:schemeClr val="accent2"/>
                </a:solidFill>
              </a:rPr>
              <a:t>JoLT</a:t>
            </a:r>
            <a:r>
              <a:rPr lang="en-US" sz="3600" dirty="0">
                <a:solidFill>
                  <a:schemeClr val="accent2"/>
                </a:solidFill>
              </a:rPr>
              <a:t>-Ca)</a:t>
            </a:r>
          </a:p>
          <a:p>
            <a:endParaRPr lang="en-US" sz="3600" dirty="0">
              <a:solidFill>
                <a:schemeClr val="accent2"/>
              </a:solidFill>
            </a:endParaRPr>
          </a:p>
          <a:p>
            <a:pPr marL="342900" indent="-342900"/>
            <a:r>
              <a:rPr lang="en-US" sz="3600" dirty="0">
                <a:solidFill>
                  <a:schemeClr val="accent2"/>
                </a:solidFill>
              </a:rPr>
              <a:t>The trial will be supported by industry (Varian, </a:t>
            </a:r>
            <a:r>
              <a:rPr lang="en-US" sz="3600" dirty="0" err="1">
                <a:solidFill>
                  <a:schemeClr val="accent2"/>
                </a:solidFill>
              </a:rPr>
              <a:t>Elekta</a:t>
            </a:r>
            <a:r>
              <a:rPr lang="en-US" sz="3600" dirty="0">
                <a:solidFill>
                  <a:schemeClr val="accent2"/>
                </a:solidFill>
              </a:rPr>
              <a:t>, and </a:t>
            </a:r>
            <a:r>
              <a:rPr lang="en-US" sz="3600" dirty="0" err="1">
                <a:solidFill>
                  <a:schemeClr val="accent2"/>
                </a:solidFill>
              </a:rPr>
              <a:t>Accuray</a:t>
            </a:r>
            <a:r>
              <a:rPr lang="en-US" sz="3600" dirty="0">
                <a:solidFill>
                  <a:schemeClr val="accent2"/>
                </a:solidFill>
              </a:rPr>
              <a:t>)</a:t>
            </a:r>
          </a:p>
          <a:p>
            <a:endParaRPr lang="en-US" sz="3600" dirty="0">
              <a:solidFill>
                <a:schemeClr val="accent2"/>
              </a:solidFill>
            </a:endParaRPr>
          </a:p>
          <a:p>
            <a:pPr marL="342900" indent="-342900"/>
            <a:r>
              <a:rPr lang="en-US" sz="3600" u="sng" dirty="0">
                <a:solidFill>
                  <a:schemeClr val="accent2"/>
                </a:solidFill>
              </a:rPr>
              <a:t>Most importantly</a:t>
            </a:r>
            <a:r>
              <a:rPr lang="en-US" sz="3600" dirty="0">
                <a:solidFill>
                  <a:schemeClr val="accent2"/>
                </a:solidFill>
              </a:rPr>
              <a:t>, the re-designed trial will utilize a </a:t>
            </a:r>
            <a:r>
              <a:rPr lang="en-US" sz="3600" u="sng" dirty="0">
                <a:solidFill>
                  <a:schemeClr val="accent2"/>
                </a:solidFill>
              </a:rPr>
              <a:t>pre-randomization</a:t>
            </a:r>
            <a:r>
              <a:rPr lang="en-US" sz="3600" dirty="0">
                <a:solidFill>
                  <a:schemeClr val="accent2"/>
                </a:solidFill>
              </a:rPr>
              <a:t> to avoid the condemning problem where patients lack equipoise for trials comparing disparate therapies</a:t>
            </a:r>
          </a:p>
        </p:txBody>
      </p:sp>
      <p:sp>
        <p:nvSpPr>
          <p:cNvPr id="6" name="Slide Number Placeholder 5"/>
          <p:cNvSpPr>
            <a:spLocks noGrp="1"/>
          </p:cNvSpPr>
          <p:nvPr>
            <p:ph type="sldNum" sz="quarter" idx="17"/>
          </p:nvPr>
        </p:nvSpPr>
        <p:spPr/>
        <p:txBody>
          <a:bodyPr/>
          <a:lstStyle/>
          <a:p>
            <a:fld id="{FCEE2C88-6C8F-484D-AF69-578F576B1F44}" type="slidenum">
              <a:rPr lang="en-US" smtClean="0"/>
              <a:pPr/>
              <a:t>8</a:t>
            </a:fld>
            <a:endParaRPr lang="en-US" dirty="0"/>
          </a:p>
        </p:txBody>
      </p:sp>
      <p:pic>
        <p:nvPicPr>
          <p:cNvPr id="7" name="Picture 6"/>
          <p:cNvPicPr/>
          <p:nvPr/>
        </p:nvPicPr>
        <p:blipFill>
          <a:blip r:embed="rId2" cstate="email">
            <a:extLst>
              <a:ext uri="{28A0092B-C50C-407E-A947-70E740481C1C}">
                <a14:useLocalDpi xmlns:a14="http://schemas.microsoft.com/office/drawing/2010/main" val="0"/>
              </a:ext>
            </a:extLst>
          </a:blip>
          <a:stretch>
            <a:fillRect/>
          </a:stretch>
        </p:blipFill>
        <p:spPr>
          <a:xfrm>
            <a:off x="192087" y="163512"/>
            <a:ext cx="2905125" cy="815975"/>
          </a:xfrm>
          <a:prstGeom prst="rect">
            <a:avLst/>
          </a:prstGeom>
        </p:spPr>
      </p:pic>
    </p:spTree>
    <p:extLst>
      <p:ext uri="{BB962C8B-B14F-4D97-AF65-F5344CB8AC3E}">
        <p14:creationId xmlns:p14="http://schemas.microsoft.com/office/powerpoint/2010/main" val="2400828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7"/>
          </p:nvPr>
        </p:nvSpPr>
        <p:spPr/>
        <p:txBody>
          <a:bodyPr/>
          <a:lstStyle/>
          <a:p>
            <a:fld id="{FCEE2C88-6C8F-484D-AF69-578F576B1F44}" type="slidenum">
              <a:rPr lang="en-US" smtClean="0"/>
              <a:pPr/>
              <a:t>9</a:t>
            </a:fld>
            <a:endParaRPr lang="en-US" dirty="0"/>
          </a:p>
        </p:txBody>
      </p:sp>
      <p:grpSp>
        <p:nvGrpSpPr>
          <p:cNvPr id="7" name="Group 6"/>
          <p:cNvGrpSpPr/>
          <p:nvPr/>
        </p:nvGrpSpPr>
        <p:grpSpPr>
          <a:xfrm>
            <a:off x="4679796" y="3140810"/>
            <a:ext cx="13498027" cy="7103502"/>
            <a:chOff x="762000" y="1752600"/>
            <a:chExt cx="7467600" cy="3146286"/>
          </a:xfrm>
        </p:grpSpPr>
        <p:pic>
          <p:nvPicPr>
            <p:cNvPr id="8" name="Picture 2" descr="http://patient.varian.com/sites/default/files/sidebar_images/Lung_illustration.jpeg"/>
            <p:cNvPicPr>
              <a:picLocks noChangeAspect="1" noChangeArrowheads="1"/>
            </p:cNvPicPr>
            <p:nvPr/>
          </p:nvPicPr>
          <p:blipFill>
            <a:blip r:embed="rId2" cstate="print"/>
            <a:srcRect/>
            <a:stretch>
              <a:fillRect/>
            </a:stretch>
          </p:blipFill>
          <p:spPr bwMode="auto">
            <a:xfrm>
              <a:off x="5537200" y="1752600"/>
              <a:ext cx="2692400" cy="2079965"/>
            </a:xfrm>
            <a:prstGeom prst="rect">
              <a:avLst/>
            </a:prstGeom>
            <a:noFill/>
          </p:spPr>
        </p:pic>
        <p:pic>
          <p:nvPicPr>
            <p:cNvPr id="9" name="Picture 6" descr="http://yaleunion.org/wp-content/uploads/2014/12/News-Da-Vinci-Surgical-Robot-3.jpg"/>
            <p:cNvPicPr>
              <a:picLocks noChangeAspect="1" noChangeArrowheads="1"/>
            </p:cNvPicPr>
            <p:nvPr/>
          </p:nvPicPr>
          <p:blipFill>
            <a:blip r:embed="rId3" cstate="print"/>
            <a:srcRect/>
            <a:stretch>
              <a:fillRect/>
            </a:stretch>
          </p:blipFill>
          <p:spPr bwMode="auto">
            <a:xfrm>
              <a:off x="762000" y="1752600"/>
              <a:ext cx="3140075" cy="2083130"/>
            </a:xfrm>
            <a:prstGeom prst="rect">
              <a:avLst/>
            </a:prstGeom>
            <a:noFill/>
          </p:spPr>
        </p:pic>
        <p:sp>
          <p:nvSpPr>
            <p:cNvPr id="10" name="TextBox 9"/>
            <p:cNvSpPr txBox="1"/>
            <p:nvPr/>
          </p:nvSpPr>
          <p:spPr>
            <a:xfrm>
              <a:off x="4035657" y="2438400"/>
              <a:ext cx="1374543" cy="646331"/>
            </a:xfrm>
            <a:prstGeom prst="rect">
              <a:avLst/>
            </a:prstGeom>
            <a:noFill/>
          </p:spPr>
          <p:txBody>
            <a:bodyPr wrap="none" rtlCol="0">
              <a:spAutoFit/>
            </a:bodyPr>
            <a:lstStyle/>
            <a:p>
              <a:r>
                <a:rPr lang="en-US" sz="3600" dirty="0"/>
                <a:t>versus</a:t>
              </a:r>
            </a:p>
          </p:txBody>
        </p:sp>
        <p:sp>
          <p:nvSpPr>
            <p:cNvPr id="11" name="TextBox 10"/>
            <p:cNvSpPr txBox="1"/>
            <p:nvPr/>
          </p:nvSpPr>
          <p:spPr>
            <a:xfrm>
              <a:off x="1066800" y="4191000"/>
              <a:ext cx="2634054" cy="707886"/>
            </a:xfrm>
            <a:prstGeom prst="rect">
              <a:avLst/>
            </a:prstGeom>
            <a:noFill/>
          </p:spPr>
          <p:txBody>
            <a:bodyPr wrap="none" rtlCol="0">
              <a:spAutoFit/>
            </a:bodyPr>
            <a:lstStyle/>
            <a:p>
              <a:r>
                <a:rPr lang="en-US" sz="4000" dirty="0">
                  <a:solidFill>
                    <a:schemeClr val="tx2"/>
                  </a:solidFill>
                </a:rPr>
                <a:t>Cold Blade?</a:t>
              </a:r>
            </a:p>
          </p:txBody>
        </p:sp>
        <p:sp>
          <p:nvSpPr>
            <p:cNvPr id="12" name="TextBox 11"/>
            <p:cNvSpPr txBox="1"/>
            <p:nvPr/>
          </p:nvSpPr>
          <p:spPr>
            <a:xfrm>
              <a:off x="5943600" y="4191000"/>
              <a:ext cx="2045881" cy="707886"/>
            </a:xfrm>
            <a:prstGeom prst="rect">
              <a:avLst/>
            </a:prstGeom>
            <a:noFill/>
          </p:spPr>
          <p:txBody>
            <a:bodyPr wrap="none" rtlCol="0">
              <a:spAutoFit/>
            </a:bodyPr>
            <a:lstStyle/>
            <a:p>
              <a:r>
                <a:rPr lang="en-US" sz="4000" dirty="0">
                  <a:solidFill>
                    <a:srgbClr val="FF0000"/>
                  </a:solidFill>
                </a:rPr>
                <a:t>Hot Ray?</a:t>
              </a:r>
            </a:p>
          </p:txBody>
        </p:sp>
      </p:grpSp>
      <p:pic>
        <p:nvPicPr>
          <p:cNvPr id="13" name="Picture 12"/>
          <p:cNvPicPr/>
          <p:nvPr/>
        </p:nvPicPr>
        <p:blipFill>
          <a:blip r:embed="rId4" cstate="email">
            <a:extLst>
              <a:ext uri="{28A0092B-C50C-407E-A947-70E740481C1C}">
                <a14:useLocalDpi xmlns:a14="http://schemas.microsoft.com/office/drawing/2010/main" val="0"/>
              </a:ext>
            </a:extLst>
          </a:blip>
          <a:stretch>
            <a:fillRect/>
          </a:stretch>
        </p:blipFill>
        <p:spPr>
          <a:xfrm>
            <a:off x="192087" y="163512"/>
            <a:ext cx="2905125" cy="815975"/>
          </a:xfrm>
          <a:prstGeom prst="rect">
            <a:avLst/>
          </a:prstGeom>
        </p:spPr>
      </p:pic>
    </p:spTree>
    <p:extLst>
      <p:ext uri="{BB962C8B-B14F-4D97-AF65-F5344CB8AC3E}">
        <p14:creationId xmlns:p14="http://schemas.microsoft.com/office/powerpoint/2010/main" val="3863644721"/>
      </p:ext>
    </p:extLst>
  </p:cSld>
  <p:clrMapOvr>
    <a:masterClrMapping/>
  </p:clrMapOvr>
</p:sld>
</file>

<file path=ppt/theme/theme1.xml><?xml version="1.0" encoding="utf-8"?>
<a:theme xmlns:a="http://schemas.openxmlformats.org/drawingml/2006/main" name="Default Theme">
  <a:themeElements>
    <a:clrScheme name="UTSW Brand">
      <a:dk1>
        <a:srgbClr val="424242"/>
      </a:dk1>
      <a:lt1>
        <a:sysClr val="window" lastClr="FFFFFF"/>
      </a:lt1>
      <a:dk2>
        <a:srgbClr val="053C86"/>
      </a:dk2>
      <a:lt2>
        <a:srgbClr val="EBEBEB"/>
      </a:lt2>
      <a:accent1>
        <a:srgbClr val="0B4189"/>
      </a:accent1>
      <a:accent2>
        <a:srgbClr val="5E82A3"/>
      </a:accent2>
      <a:accent3>
        <a:srgbClr val="F47E3F"/>
      </a:accent3>
      <a:accent4>
        <a:srgbClr val="F3A35F"/>
      </a:accent4>
      <a:accent5>
        <a:srgbClr val="474747"/>
      </a:accent5>
      <a:accent6>
        <a:srgbClr val="9E9E9E"/>
      </a:accent6>
      <a:hlink>
        <a:srgbClr val="0B4189"/>
      </a:hlink>
      <a:folHlink>
        <a:srgbClr val="0B418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8" id="{37ACFE9F-BE47-0040-AF33-13202C96B2B9}" vid="{64F28150-FBDE-1340-9B4D-8757F4615A4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6D0F8486968264C8FC543967B2FBE7F" ma:contentTypeVersion="5" ma:contentTypeDescription="Create a new document." ma:contentTypeScope="" ma:versionID="071c0777b80bc044f6920d0ea2671124">
  <xsd:schema xmlns:xsd="http://www.w3.org/2001/XMLSchema" xmlns:xs="http://www.w3.org/2001/XMLSchema" xmlns:p="http://schemas.microsoft.com/office/2006/metadata/properties" xmlns:ns2="c4aeabda-eb3b-42aa-8d21-32d7ef26a10b" targetNamespace="http://schemas.microsoft.com/office/2006/metadata/properties" ma:root="true" ma:fieldsID="a051650549d67f35a029298a7d984ef8" ns2:_="">
    <xsd:import namespace="c4aeabda-eb3b-42aa-8d21-32d7ef26a10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4aeabda-eb3b-42aa-8d21-32d7ef26a10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CEED2D2-BE61-407F-B2DB-63375B075283}">
  <ds:schemaRefs>
    <ds:schemaRef ds:uri="http://schemas.microsoft.com/sharepoint/v3/contenttype/forms"/>
  </ds:schemaRefs>
</ds:datastoreItem>
</file>

<file path=customXml/itemProps2.xml><?xml version="1.0" encoding="utf-8"?>
<ds:datastoreItem xmlns:ds="http://schemas.openxmlformats.org/officeDocument/2006/customXml" ds:itemID="{F8879246-D45D-45DB-A64C-F27F9B8E563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4aeabda-eb3b-42aa-8d21-32d7ef26a10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696BCB4-BAE9-4006-8F56-931A99559140}">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UTSW-Orthopaedic-PowerPoint-Template-LIGHT</Template>
  <TotalTime>224</TotalTime>
  <Words>3662</Words>
  <Application>Microsoft Macintosh PowerPoint</Application>
  <PresentationFormat>Custom</PresentationFormat>
  <Paragraphs>282</Paragraphs>
  <Slides>35</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35</vt:i4>
      </vt:variant>
    </vt:vector>
  </HeadingPairs>
  <TitlesOfParts>
    <vt:vector size="41" baseType="lpstr">
      <vt:lpstr>Arial</vt:lpstr>
      <vt:lpstr>Helvetica</vt:lpstr>
      <vt:lpstr>Symbol</vt:lpstr>
      <vt:lpstr>Times New Roman</vt:lpstr>
      <vt:lpstr>Wingdings</vt:lpstr>
      <vt:lpstr>Default Theme</vt:lpstr>
      <vt:lpstr>PowerPoint Presentation</vt:lpstr>
      <vt:lpstr>PowerPoint Presentation</vt:lpstr>
      <vt:lpstr>PowerPoint Presentation</vt:lpstr>
      <vt:lpstr>ACOSOG Z4099/RTOG 1021 PIs:  Hiran C. Fernando, MD (ACOSOG); Robert Timmerman, MD (RTOG)</vt:lpstr>
      <vt:lpstr>ACOSOG Z4099/RTOG 1021</vt:lpstr>
      <vt:lpstr>High Level Trials of Disparate Therapies</vt:lpstr>
      <vt:lpstr>Pre-randomization</vt:lpstr>
      <vt:lpstr>New Concept</vt:lpstr>
      <vt:lpstr>PowerPoint Presentation</vt:lpstr>
      <vt:lpstr>PowerPoint Presentation</vt:lpstr>
      <vt:lpstr>PowerPoint Presentation</vt:lpstr>
      <vt:lpstr>PowerPoint Presentation</vt:lpstr>
      <vt:lpstr>Study Objective</vt:lpstr>
      <vt:lpstr>Study Endpoints</vt:lpstr>
      <vt:lpstr>PowerPoint Presentation</vt:lpstr>
      <vt:lpstr>Inclusion Criteria (1)</vt:lpstr>
      <vt:lpstr>Inclusion Criteria (2)</vt:lpstr>
      <vt:lpstr>Inclusion Criteria (3)</vt:lpstr>
      <vt:lpstr>Inclusion Criteria (4)</vt:lpstr>
      <vt:lpstr>PowerPoint Presentation</vt:lpstr>
      <vt:lpstr>Patient Randomization</vt:lpstr>
      <vt:lpstr>Patient Registration</vt:lpstr>
      <vt:lpstr>PowerPoint Presentation</vt:lpstr>
      <vt:lpstr>PowerPoint Presentation</vt:lpstr>
      <vt:lpstr>Study Calendar</vt:lpstr>
      <vt:lpstr>PowerPoint Presentation</vt:lpstr>
      <vt:lpstr>Surgery QA Documentation</vt:lpstr>
      <vt:lpstr>SAbR QA Documentation</vt:lpstr>
      <vt:lpstr>SAbR QA Submission Instructions</vt:lpstr>
      <vt:lpstr>PowerPoint Presentation</vt:lpstr>
      <vt:lpstr>Acute and Late Adverse Events</vt:lpstr>
      <vt:lpstr>Serious Adverse Events</vt:lpstr>
      <vt:lpstr>Steps to Determine if AE Requires Expedited Reporting (1)</vt:lpstr>
      <vt:lpstr>Steps to Determine if AE Requires Expedited Reporting (2)</vt:lpstr>
      <vt:lpstr>Questions?</vt:lpstr>
    </vt:vector>
  </TitlesOfParts>
  <LinksUpToDate>false</LinksUpToDate>
  <SharedDoc>false</SharedDoc>
  <HyperlinkBase/>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Karen Damwijk</dc:creator>
  <cp:lastModifiedBy>Mary W.</cp:lastModifiedBy>
  <cp:revision>29</cp:revision>
  <dcterms:created xsi:type="dcterms:W3CDTF">2017-08-18T19:44:00Z</dcterms:created>
  <dcterms:modified xsi:type="dcterms:W3CDTF">2021-04-16T17:51:35Z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0x01010006D0F8486968264C8FC543967B2FBE7F</vt:lpwstr>
  </property>
  <property fmtid="{D5CDD505-2E9C-101B-9397-08002B2CF9AE}" pid="3" name="Order">
    <vt:r8>8500</vt:r8>
  </property>
  <property fmtid="{D5CDD505-2E9C-101B-9397-08002B2CF9AE}" pid="4" name="xd_Signature">
    <vt:bool>false</vt:bool>
  </property>
  <property fmtid="{D5CDD505-2E9C-101B-9397-08002B2CF9AE}" pid="5" name="xd_ProgID">
    <vt:lpwstr/>
  </property>
  <property fmtid="{D5CDD505-2E9C-101B-9397-08002B2CF9AE}" pid="6" name="_SourceUrl">
    <vt:lpwstr/>
  </property>
  <property fmtid="{D5CDD505-2E9C-101B-9397-08002B2CF9AE}" pid="7" name="_SharedFileIndex">
    <vt:lpwstr/>
  </property>
  <property fmtid="{D5CDD505-2E9C-101B-9397-08002B2CF9AE}" pid="8" name="ComplianceAssetId">
    <vt:lpwstr/>
  </property>
  <property fmtid="{D5CDD505-2E9C-101B-9397-08002B2CF9AE}" pid="9" name="TemplateUrl">
    <vt:lpwstr/>
  </property>
</Properties>
</file>